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889200" cy="21031200"/>
  <p:notesSz cx="6858000" cy="9144000"/>
  <p:defaultTextStyle>
    <a:defPPr>
      <a:defRPr lang="en-US"/>
    </a:defPPr>
    <a:lvl1pPr marL="0" algn="l" defTabSz="3656985" rtl="0" eaLnBrk="1" latinLnBrk="0" hangingPunct="1">
      <a:defRPr sz="7300" kern="1200">
        <a:solidFill>
          <a:schemeClr val="tx1"/>
        </a:solidFill>
        <a:latin typeface="+mn-lt"/>
        <a:ea typeface="+mn-ea"/>
        <a:cs typeface="+mn-cs"/>
      </a:defRPr>
    </a:lvl1pPr>
    <a:lvl2pPr marL="1828492" algn="l" defTabSz="3656985" rtl="0" eaLnBrk="1" latinLnBrk="0" hangingPunct="1">
      <a:defRPr sz="7300" kern="1200">
        <a:solidFill>
          <a:schemeClr val="tx1"/>
        </a:solidFill>
        <a:latin typeface="+mn-lt"/>
        <a:ea typeface="+mn-ea"/>
        <a:cs typeface="+mn-cs"/>
      </a:defRPr>
    </a:lvl2pPr>
    <a:lvl3pPr marL="3656985" algn="l" defTabSz="3656985" rtl="0" eaLnBrk="1" latinLnBrk="0" hangingPunct="1">
      <a:defRPr sz="7300" kern="1200">
        <a:solidFill>
          <a:schemeClr val="tx1"/>
        </a:solidFill>
        <a:latin typeface="+mn-lt"/>
        <a:ea typeface="+mn-ea"/>
        <a:cs typeface="+mn-cs"/>
      </a:defRPr>
    </a:lvl3pPr>
    <a:lvl4pPr marL="5485477" algn="l" defTabSz="3656985" rtl="0" eaLnBrk="1" latinLnBrk="0" hangingPunct="1">
      <a:defRPr sz="7300" kern="1200">
        <a:solidFill>
          <a:schemeClr val="tx1"/>
        </a:solidFill>
        <a:latin typeface="+mn-lt"/>
        <a:ea typeface="+mn-ea"/>
        <a:cs typeface="+mn-cs"/>
      </a:defRPr>
    </a:lvl4pPr>
    <a:lvl5pPr marL="7313969" algn="l" defTabSz="3656985" rtl="0" eaLnBrk="1" latinLnBrk="0" hangingPunct="1">
      <a:defRPr sz="7300" kern="1200">
        <a:solidFill>
          <a:schemeClr val="tx1"/>
        </a:solidFill>
        <a:latin typeface="+mn-lt"/>
        <a:ea typeface="+mn-ea"/>
        <a:cs typeface="+mn-cs"/>
      </a:defRPr>
    </a:lvl5pPr>
    <a:lvl6pPr marL="9142463" algn="l" defTabSz="3656985" rtl="0" eaLnBrk="1" latinLnBrk="0" hangingPunct="1">
      <a:defRPr sz="7300" kern="1200">
        <a:solidFill>
          <a:schemeClr val="tx1"/>
        </a:solidFill>
        <a:latin typeface="+mn-lt"/>
        <a:ea typeface="+mn-ea"/>
        <a:cs typeface="+mn-cs"/>
      </a:defRPr>
    </a:lvl6pPr>
    <a:lvl7pPr marL="10970955" algn="l" defTabSz="3656985" rtl="0" eaLnBrk="1" latinLnBrk="0" hangingPunct="1">
      <a:defRPr sz="7300" kern="1200">
        <a:solidFill>
          <a:schemeClr val="tx1"/>
        </a:solidFill>
        <a:latin typeface="+mn-lt"/>
        <a:ea typeface="+mn-ea"/>
        <a:cs typeface="+mn-cs"/>
      </a:defRPr>
    </a:lvl7pPr>
    <a:lvl8pPr marL="12799447" algn="l" defTabSz="3656985" rtl="0" eaLnBrk="1" latinLnBrk="0" hangingPunct="1">
      <a:defRPr sz="7300" kern="1200">
        <a:solidFill>
          <a:schemeClr val="tx1"/>
        </a:solidFill>
        <a:latin typeface="+mn-lt"/>
        <a:ea typeface="+mn-ea"/>
        <a:cs typeface="+mn-cs"/>
      </a:defRPr>
    </a:lvl8pPr>
    <a:lvl9pPr marL="14627940" algn="l" defTabSz="3656985"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24" userDrawn="1">
          <p15:clr>
            <a:srgbClr val="A4A3A4"/>
          </p15:clr>
        </p15:guide>
        <p15:guide id="2" pos="13216" userDrawn="1">
          <p15:clr>
            <a:srgbClr val="A4A3A4"/>
          </p15:clr>
        </p15:guide>
        <p15:guide id="3" pos="389" userDrawn="1">
          <p15:clr>
            <a:srgbClr val="A4A3A4"/>
          </p15:clr>
        </p15:guide>
        <p15:guide id="4" pos="17182" userDrawn="1">
          <p15:clr>
            <a:srgbClr val="A4A3A4"/>
          </p15:clr>
        </p15:guide>
        <p15:guide id="5" pos="12906" userDrawn="1">
          <p15:clr>
            <a:srgbClr val="A4A3A4"/>
          </p15:clr>
        </p15:guide>
        <p15:guide id="6" pos="8936" userDrawn="1">
          <p15:clr>
            <a:srgbClr val="A4A3A4"/>
          </p15:clr>
        </p15:guide>
        <p15:guide id="7" pos="8635" userDrawn="1">
          <p15:clr>
            <a:srgbClr val="A4A3A4"/>
          </p15:clr>
        </p15:guide>
        <p15:guide id="8" pos="4350" userDrawn="1">
          <p15:clr>
            <a:srgbClr val="A4A3A4"/>
          </p15:clr>
        </p15:guide>
        <p15:guide id="9" pos="465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85BA"/>
    <a:srgbClr val="ABABAB"/>
    <a:srgbClr val="A5A5A5"/>
    <a:srgbClr val="3592CB"/>
    <a:srgbClr val="0BCB9D"/>
    <a:srgbClr val="99CC00"/>
    <a:srgbClr val="FF6699"/>
    <a:srgbClr val="09A781"/>
    <a:srgbClr val="FFA74F"/>
    <a:srgbClr val="FFF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2" autoAdjust="0"/>
    <p:restoredTop sz="94660"/>
  </p:normalViewPr>
  <p:slideViewPr>
    <p:cSldViewPr snapToGrid="0">
      <p:cViewPr varScale="1">
        <p:scale>
          <a:sx n="38" d="100"/>
          <a:sy n="38" d="100"/>
        </p:scale>
        <p:origin x="2040" y="36"/>
      </p:cViewPr>
      <p:guideLst>
        <p:guide orient="horz" pos="6624"/>
        <p:guide pos="13216"/>
        <p:guide pos="389"/>
        <p:guide pos="17182"/>
        <p:guide pos="12906"/>
        <p:guide pos="8936"/>
        <p:guide pos="8635"/>
        <p:guide pos="4350"/>
        <p:guide pos="46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1"/>
          <p:cNvGrpSpPr/>
          <p:nvPr userDrawn="1"/>
        </p:nvGrpSpPr>
        <p:grpSpPr>
          <a:xfrm>
            <a:off x="0" y="0"/>
            <a:ext cx="27907924" cy="21035682"/>
            <a:chOff x="0" y="0"/>
            <a:chExt cx="27907924" cy="21035682"/>
          </a:xfrm>
        </p:grpSpPr>
        <p:sp>
          <p:nvSpPr>
            <p:cNvPr id="4" name="Rectangle 3"/>
            <p:cNvSpPr/>
            <p:nvPr userDrawn="1"/>
          </p:nvSpPr>
          <p:spPr>
            <a:xfrm>
              <a:off x="0" y="20493318"/>
              <a:ext cx="27889200" cy="537882"/>
            </a:xfrm>
            <a:prstGeom prst="rect">
              <a:avLst/>
            </a:prstGeom>
            <a:solidFill>
              <a:srgbClr val="3085BA"/>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p>
              <a:pPr lvl="0" algn="ctr"/>
              <a:endParaRPr lang="en-US" sz="7261" dirty="0">
                <a:latin typeface="+mj-lt"/>
              </a:endParaRPr>
            </a:p>
          </p:txBody>
        </p:sp>
        <p:sp>
          <p:nvSpPr>
            <p:cNvPr id="5" name="Rectangle 4"/>
            <p:cNvSpPr/>
            <p:nvPr userDrawn="1"/>
          </p:nvSpPr>
          <p:spPr>
            <a:xfrm rot="16200000">
              <a:off x="-10264191" y="10268673"/>
              <a:ext cx="21031200" cy="502818"/>
            </a:xfrm>
            <a:prstGeom prst="rect">
              <a:avLst/>
            </a:prstGeom>
            <a:solidFill>
              <a:srgbClr val="3085BA"/>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p>
              <a:pPr algn="ctr"/>
              <a:endParaRPr lang="en-US" sz="7261" dirty="0">
                <a:solidFill>
                  <a:srgbClr val="3085BA"/>
                </a:solidFill>
                <a:latin typeface="+mj-lt"/>
              </a:endParaRPr>
            </a:p>
          </p:txBody>
        </p:sp>
        <p:sp>
          <p:nvSpPr>
            <p:cNvPr id="6" name="Rectangle 5"/>
            <p:cNvSpPr/>
            <p:nvPr userDrawn="1"/>
          </p:nvSpPr>
          <p:spPr>
            <a:xfrm rot="16200000">
              <a:off x="17140915" y="10264191"/>
              <a:ext cx="21031200" cy="502818"/>
            </a:xfrm>
            <a:prstGeom prst="rect">
              <a:avLst/>
            </a:prstGeom>
            <a:solidFill>
              <a:srgbClr val="3085BA"/>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p>
              <a:pPr lvl="0" algn="ctr"/>
              <a:endParaRPr lang="en-US" sz="7261" dirty="0">
                <a:latin typeface="+mj-lt"/>
              </a:endParaRPr>
            </a:p>
          </p:txBody>
        </p:sp>
        <p:sp>
          <p:nvSpPr>
            <p:cNvPr id="7" name="Rectangle 6"/>
            <p:cNvSpPr/>
            <p:nvPr userDrawn="1"/>
          </p:nvSpPr>
          <p:spPr>
            <a:xfrm>
              <a:off x="0" y="0"/>
              <a:ext cx="27889200" cy="1195472"/>
            </a:xfrm>
            <a:prstGeom prst="rect">
              <a:avLst/>
            </a:prstGeom>
            <a:solidFill>
              <a:srgbClr val="3085BA"/>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p>
              <a:pPr lvl="0" algn="ctr"/>
              <a:endParaRPr lang="en-US" sz="7261" dirty="0">
                <a:latin typeface="+mj-lt"/>
              </a:endParaRPr>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94460" y="842223"/>
            <a:ext cx="25100280" cy="3505200"/>
          </a:xfrm>
          <a:prstGeom prst="rect">
            <a:avLst/>
          </a:prstGeom>
        </p:spPr>
        <p:txBody>
          <a:bodyPr vert="horz" lIns="365698" tIns="182850" rIns="365698" bIns="18285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94460" y="4907282"/>
            <a:ext cx="25100280" cy="13879620"/>
          </a:xfrm>
          <a:prstGeom prst="rect">
            <a:avLst/>
          </a:prstGeom>
        </p:spPr>
        <p:txBody>
          <a:bodyPr vert="horz" lIns="365698" tIns="182850" rIns="365698" bIns="182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94460" y="19492812"/>
            <a:ext cx="6507480" cy="1119717"/>
          </a:xfrm>
          <a:prstGeom prst="rect">
            <a:avLst/>
          </a:prstGeom>
        </p:spPr>
        <p:txBody>
          <a:bodyPr vert="horz" lIns="365698" tIns="182850" rIns="365698" bIns="182850" rtlCol="0" anchor="ctr"/>
          <a:lstStyle>
            <a:lvl1pPr algn="l">
              <a:defRPr sz="4774">
                <a:solidFill>
                  <a:schemeClr val="tx1">
                    <a:tint val="75000"/>
                  </a:schemeClr>
                </a:solidFill>
              </a:defRPr>
            </a:lvl1pPr>
          </a:lstStyle>
          <a:p>
            <a:fld id="{0E8EBFD0-9864-489F-941E-5559D715F272}" type="datetimeFigureOut">
              <a:rPr lang="en-US" smtClean="0"/>
              <a:pPr/>
              <a:t>9/20/2021</a:t>
            </a:fld>
            <a:endParaRPr lang="en-US" dirty="0"/>
          </a:p>
        </p:txBody>
      </p:sp>
      <p:sp>
        <p:nvSpPr>
          <p:cNvPr id="5" name="Footer Placeholder 4"/>
          <p:cNvSpPr>
            <a:spLocks noGrp="1"/>
          </p:cNvSpPr>
          <p:nvPr>
            <p:ph type="ftr" sz="quarter" idx="3"/>
          </p:nvPr>
        </p:nvSpPr>
        <p:spPr>
          <a:xfrm>
            <a:off x="9528810" y="19492812"/>
            <a:ext cx="8831580" cy="1119717"/>
          </a:xfrm>
          <a:prstGeom prst="rect">
            <a:avLst/>
          </a:prstGeom>
        </p:spPr>
        <p:txBody>
          <a:bodyPr vert="horz" lIns="365698" tIns="182850" rIns="365698" bIns="182850" rtlCol="0" anchor="ctr"/>
          <a:lstStyle>
            <a:lvl1pPr algn="ctr">
              <a:defRPr sz="477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987260" y="19492812"/>
            <a:ext cx="6507480" cy="1119717"/>
          </a:xfrm>
          <a:prstGeom prst="rect">
            <a:avLst/>
          </a:prstGeom>
        </p:spPr>
        <p:txBody>
          <a:bodyPr vert="horz" lIns="365698" tIns="182850" rIns="365698" bIns="182850" rtlCol="0" anchor="ctr"/>
          <a:lstStyle>
            <a:lvl1pPr algn="r">
              <a:defRPr sz="4774">
                <a:solidFill>
                  <a:schemeClr val="tx1">
                    <a:tint val="75000"/>
                  </a:schemeClr>
                </a:solidFill>
              </a:defRPr>
            </a:lvl1pPr>
          </a:lstStyle>
          <a:p>
            <a:fld id="{A078E162-CB3F-48AC-8358-849F69B65E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637316" rtl="0" eaLnBrk="1" latinLnBrk="0" hangingPunct="1">
        <a:spcBef>
          <a:spcPct val="0"/>
        </a:spcBef>
        <a:buNone/>
        <a:defRPr sz="17505" kern="1200">
          <a:solidFill>
            <a:schemeClr val="tx1"/>
          </a:solidFill>
          <a:latin typeface="+mj-lt"/>
          <a:ea typeface="+mj-ea"/>
          <a:cs typeface="+mj-cs"/>
        </a:defRPr>
      </a:lvl1pPr>
    </p:titleStyle>
    <p:bodyStyle>
      <a:lvl1pPr marL="1363992" indent="-1363992" algn="l" defTabSz="3637316" rtl="0" eaLnBrk="1" latinLnBrk="0" hangingPunct="1">
        <a:spcBef>
          <a:spcPct val="20000"/>
        </a:spcBef>
        <a:buFont typeface="Arial" pitchFamily="34" charset="0"/>
        <a:buChar char="•"/>
        <a:defRPr sz="12731" kern="1200">
          <a:solidFill>
            <a:schemeClr val="tx1"/>
          </a:solidFill>
          <a:latin typeface="+mn-lt"/>
          <a:ea typeface="+mn-ea"/>
          <a:cs typeface="+mn-cs"/>
        </a:defRPr>
      </a:lvl1pPr>
      <a:lvl2pPr marL="2955318" indent="-1136661" algn="l" defTabSz="3637316" rtl="0" eaLnBrk="1" latinLnBrk="0" hangingPunct="1">
        <a:spcBef>
          <a:spcPct val="20000"/>
        </a:spcBef>
        <a:buFont typeface="Arial" pitchFamily="34" charset="0"/>
        <a:buChar char="–"/>
        <a:defRPr sz="11239" kern="1200">
          <a:solidFill>
            <a:schemeClr val="tx1"/>
          </a:solidFill>
          <a:latin typeface="+mn-lt"/>
          <a:ea typeface="+mn-ea"/>
          <a:cs typeface="+mn-cs"/>
        </a:defRPr>
      </a:lvl2pPr>
      <a:lvl3pPr marL="4546644" indent="-909329" algn="l" defTabSz="3637316" rtl="0" eaLnBrk="1" latinLnBrk="0" hangingPunct="1">
        <a:spcBef>
          <a:spcPct val="20000"/>
        </a:spcBef>
        <a:buFont typeface="Arial" pitchFamily="34" charset="0"/>
        <a:buChar char="•"/>
        <a:defRPr sz="9548" kern="1200">
          <a:solidFill>
            <a:schemeClr val="tx1"/>
          </a:solidFill>
          <a:latin typeface="+mn-lt"/>
          <a:ea typeface="+mn-ea"/>
          <a:cs typeface="+mn-cs"/>
        </a:defRPr>
      </a:lvl3pPr>
      <a:lvl4pPr marL="6365301" indent="-909329" algn="l" defTabSz="3637316" rtl="0" eaLnBrk="1" latinLnBrk="0" hangingPunct="1">
        <a:spcBef>
          <a:spcPct val="20000"/>
        </a:spcBef>
        <a:buFont typeface="Arial" pitchFamily="34" charset="0"/>
        <a:buChar char="–"/>
        <a:defRPr sz="7957" kern="1200">
          <a:solidFill>
            <a:schemeClr val="tx1"/>
          </a:solidFill>
          <a:latin typeface="+mn-lt"/>
          <a:ea typeface="+mn-ea"/>
          <a:cs typeface="+mn-cs"/>
        </a:defRPr>
      </a:lvl4pPr>
      <a:lvl5pPr marL="8183962" indent="-909329" algn="l" defTabSz="3637316" rtl="0" eaLnBrk="1" latinLnBrk="0" hangingPunct="1">
        <a:spcBef>
          <a:spcPct val="20000"/>
        </a:spcBef>
        <a:buFont typeface="Arial" pitchFamily="34" charset="0"/>
        <a:buChar char="»"/>
        <a:defRPr sz="7957" kern="1200">
          <a:solidFill>
            <a:schemeClr val="tx1"/>
          </a:solidFill>
          <a:latin typeface="+mn-lt"/>
          <a:ea typeface="+mn-ea"/>
          <a:cs typeface="+mn-cs"/>
        </a:defRPr>
      </a:lvl5pPr>
      <a:lvl6pPr marL="10002619" indent="-909329" algn="l" defTabSz="3637316" rtl="0" eaLnBrk="1" latinLnBrk="0" hangingPunct="1">
        <a:spcBef>
          <a:spcPct val="20000"/>
        </a:spcBef>
        <a:buFont typeface="Arial" pitchFamily="34" charset="0"/>
        <a:buChar char="•"/>
        <a:defRPr sz="7957" kern="1200">
          <a:solidFill>
            <a:schemeClr val="tx1"/>
          </a:solidFill>
          <a:latin typeface="+mn-lt"/>
          <a:ea typeface="+mn-ea"/>
          <a:cs typeface="+mn-cs"/>
        </a:defRPr>
      </a:lvl6pPr>
      <a:lvl7pPr marL="11821276" indent="-909329" algn="l" defTabSz="3637316" rtl="0" eaLnBrk="1" latinLnBrk="0" hangingPunct="1">
        <a:spcBef>
          <a:spcPct val="20000"/>
        </a:spcBef>
        <a:buFont typeface="Arial" pitchFamily="34" charset="0"/>
        <a:buChar char="•"/>
        <a:defRPr sz="7957" kern="1200">
          <a:solidFill>
            <a:schemeClr val="tx1"/>
          </a:solidFill>
          <a:latin typeface="+mn-lt"/>
          <a:ea typeface="+mn-ea"/>
          <a:cs typeface="+mn-cs"/>
        </a:defRPr>
      </a:lvl7pPr>
      <a:lvl8pPr marL="13639932" indent="-909329" algn="l" defTabSz="3637316" rtl="0" eaLnBrk="1" latinLnBrk="0" hangingPunct="1">
        <a:spcBef>
          <a:spcPct val="20000"/>
        </a:spcBef>
        <a:buFont typeface="Arial" pitchFamily="34" charset="0"/>
        <a:buChar char="•"/>
        <a:defRPr sz="7957" kern="1200">
          <a:solidFill>
            <a:schemeClr val="tx1"/>
          </a:solidFill>
          <a:latin typeface="+mn-lt"/>
          <a:ea typeface="+mn-ea"/>
          <a:cs typeface="+mn-cs"/>
        </a:defRPr>
      </a:lvl8pPr>
      <a:lvl9pPr marL="15458590" indent="-909329" algn="l" defTabSz="3637316" rtl="0" eaLnBrk="1" latinLnBrk="0" hangingPunct="1">
        <a:spcBef>
          <a:spcPct val="20000"/>
        </a:spcBef>
        <a:buFont typeface="Arial" pitchFamily="34" charset="0"/>
        <a:buChar char="•"/>
        <a:defRPr sz="7957" kern="1200">
          <a:solidFill>
            <a:schemeClr val="tx1"/>
          </a:solidFill>
          <a:latin typeface="+mn-lt"/>
          <a:ea typeface="+mn-ea"/>
          <a:cs typeface="+mn-cs"/>
        </a:defRPr>
      </a:lvl9pPr>
    </p:bodyStyle>
    <p:otherStyle>
      <a:defPPr>
        <a:defRPr lang="en-US"/>
      </a:defPPr>
      <a:lvl1pPr marL="0" algn="l" defTabSz="3637316" rtl="0" eaLnBrk="1" latinLnBrk="0" hangingPunct="1">
        <a:defRPr sz="7261" kern="1200">
          <a:solidFill>
            <a:schemeClr val="tx1"/>
          </a:solidFill>
          <a:latin typeface="+mn-lt"/>
          <a:ea typeface="+mn-ea"/>
          <a:cs typeface="+mn-cs"/>
        </a:defRPr>
      </a:lvl1pPr>
      <a:lvl2pPr marL="1818657" algn="l" defTabSz="3637316" rtl="0" eaLnBrk="1" latinLnBrk="0" hangingPunct="1">
        <a:defRPr sz="7261" kern="1200">
          <a:solidFill>
            <a:schemeClr val="tx1"/>
          </a:solidFill>
          <a:latin typeface="+mn-lt"/>
          <a:ea typeface="+mn-ea"/>
          <a:cs typeface="+mn-cs"/>
        </a:defRPr>
      </a:lvl2pPr>
      <a:lvl3pPr marL="3637316" algn="l" defTabSz="3637316" rtl="0" eaLnBrk="1" latinLnBrk="0" hangingPunct="1">
        <a:defRPr sz="7261" kern="1200">
          <a:solidFill>
            <a:schemeClr val="tx1"/>
          </a:solidFill>
          <a:latin typeface="+mn-lt"/>
          <a:ea typeface="+mn-ea"/>
          <a:cs typeface="+mn-cs"/>
        </a:defRPr>
      </a:lvl3pPr>
      <a:lvl4pPr marL="5455973" algn="l" defTabSz="3637316" rtl="0" eaLnBrk="1" latinLnBrk="0" hangingPunct="1">
        <a:defRPr sz="7261" kern="1200">
          <a:solidFill>
            <a:schemeClr val="tx1"/>
          </a:solidFill>
          <a:latin typeface="+mn-lt"/>
          <a:ea typeface="+mn-ea"/>
          <a:cs typeface="+mn-cs"/>
        </a:defRPr>
      </a:lvl4pPr>
      <a:lvl5pPr marL="7274631" algn="l" defTabSz="3637316" rtl="0" eaLnBrk="1" latinLnBrk="0" hangingPunct="1">
        <a:defRPr sz="7261" kern="1200">
          <a:solidFill>
            <a:schemeClr val="tx1"/>
          </a:solidFill>
          <a:latin typeface="+mn-lt"/>
          <a:ea typeface="+mn-ea"/>
          <a:cs typeface="+mn-cs"/>
        </a:defRPr>
      </a:lvl5pPr>
      <a:lvl6pPr marL="9093289" algn="l" defTabSz="3637316" rtl="0" eaLnBrk="1" latinLnBrk="0" hangingPunct="1">
        <a:defRPr sz="7261" kern="1200">
          <a:solidFill>
            <a:schemeClr val="tx1"/>
          </a:solidFill>
          <a:latin typeface="+mn-lt"/>
          <a:ea typeface="+mn-ea"/>
          <a:cs typeface="+mn-cs"/>
        </a:defRPr>
      </a:lvl6pPr>
      <a:lvl7pPr marL="10911947" algn="l" defTabSz="3637316" rtl="0" eaLnBrk="1" latinLnBrk="0" hangingPunct="1">
        <a:defRPr sz="7261" kern="1200">
          <a:solidFill>
            <a:schemeClr val="tx1"/>
          </a:solidFill>
          <a:latin typeface="+mn-lt"/>
          <a:ea typeface="+mn-ea"/>
          <a:cs typeface="+mn-cs"/>
        </a:defRPr>
      </a:lvl7pPr>
      <a:lvl8pPr marL="12730604" algn="l" defTabSz="3637316" rtl="0" eaLnBrk="1" latinLnBrk="0" hangingPunct="1">
        <a:defRPr sz="7261" kern="1200">
          <a:solidFill>
            <a:schemeClr val="tx1"/>
          </a:solidFill>
          <a:latin typeface="+mn-lt"/>
          <a:ea typeface="+mn-ea"/>
          <a:cs typeface="+mn-cs"/>
        </a:defRPr>
      </a:lvl8pPr>
      <a:lvl9pPr marL="14549262" algn="l" defTabSz="3637316" rtl="0" eaLnBrk="1" latinLnBrk="0" hangingPunct="1">
        <a:defRPr sz="72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90" y="1135869"/>
            <a:ext cx="27892390" cy="988398"/>
          </a:xfrm>
          <a:prstGeom prst="rect">
            <a:avLst/>
          </a:prstGeom>
          <a:noFill/>
        </p:spPr>
        <p:txBody>
          <a:bodyPr wrap="square" lIns="89647" tIns="44824" rIns="89647" bIns="44824" rtlCol="0" anchor="ctr" anchorCtr="0">
            <a:spAutoFit/>
          </a:bodyPr>
          <a:lstStyle/>
          <a:p>
            <a:pPr algn="ctr">
              <a:lnSpc>
                <a:spcPts val="8039"/>
              </a:lnSpc>
            </a:pPr>
            <a:r>
              <a:rPr lang="en-US" sz="4200" b="1" dirty="0" smtClean="0">
                <a:solidFill>
                  <a:srgbClr val="3085BA"/>
                </a:solidFill>
                <a:latin typeface="+mj-lt"/>
                <a:ea typeface="Verdana" pitchFamily="34" charset="0"/>
                <a:cs typeface="Verdana" pitchFamily="34" charset="0"/>
              </a:rPr>
              <a:t>Interprofessional Collaboration: Improving Pulmonary Hygiene Practices for Thoracic Surgery Patients</a:t>
            </a:r>
            <a:endParaRPr lang="en-US" sz="4200" b="1" dirty="0">
              <a:solidFill>
                <a:srgbClr val="3085BA"/>
              </a:solidFill>
              <a:latin typeface="+mj-lt"/>
              <a:ea typeface="Verdana" pitchFamily="34" charset="0"/>
              <a:cs typeface="Verdana" pitchFamily="34" charset="0"/>
            </a:endParaRPr>
          </a:p>
        </p:txBody>
      </p:sp>
      <p:sp>
        <p:nvSpPr>
          <p:cNvPr id="32" name="TextBox 31"/>
          <p:cNvSpPr txBox="1"/>
          <p:nvPr/>
        </p:nvSpPr>
        <p:spPr>
          <a:xfrm>
            <a:off x="742416" y="4069470"/>
            <a:ext cx="6967747" cy="760929"/>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defPPr>
              <a:defRPr lang="en-US"/>
            </a:defPPr>
            <a:lvl1pPr algn="ctr">
              <a:defRPr sz="2400">
                <a:effectLst>
                  <a:outerShdw blurRad="38100" dist="38100" dir="2700000" algn="tl">
                    <a:srgbClr val="000000">
                      <a:alpha val="43137"/>
                    </a:srgbClr>
                  </a:outerShdw>
                </a:effectLst>
              </a:defRPr>
            </a:lvl1pPr>
          </a:lstStyle>
          <a:p>
            <a:r>
              <a:rPr lang="en-US" sz="4078" dirty="0" smtClean="0"/>
              <a:t>Background/Problem</a:t>
            </a:r>
            <a:endParaRPr lang="en-US" sz="4078" dirty="0"/>
          </a:p>
        </p:txBody>
      </p:sp>
      <p:sp>
        <p:nvSpPr>
          <p:cNvPr id="35" name="TextBox 34"/>
          <p:cNvSpPr txBox="1"/>
          <p:nvPr/>
        </p:nvSpPr>
        <p:spPr>
          <a:xfrm>
            <a:off x="696206" y="4938504"/>
            <a:ext cx="7060165" cy="5168837"/>
          </a:xfrm>
          <a:prstGeom prst="rect">
            <a:avLst/>
          </a:prstGeom>
          <a:noFill/>
        </p:spPr>
        <p:txBody>
          <a:bodyPr wrap="square" lIns="89647" tIns="44824" rIns="89647" bIns="44824" rtlCol="0">
            <a:spAutoFit/>
          </a:bodyPr>
          <a:lstStyle/>
          <a:p>
            <a:r>
              <a:rPr lang="en-US" altLang="en-US" sz="2200" dirty="0">
                <a:latin typeface="Cambria" panose="02040503050406030204" pitchFamily="18" charset="0"/>
              </a:rPr>
              <a:t>E</a:t>
            </a:r>
            <a:r>
              <a:rPr lang="en-US" altLang="en-US" sz="2200" dirty="0" smtClean="0">
                <a:latin typeface="Cambria" panose="02040503050406030204" pitchFamily="18" charset="0"/>
              </a:rPr>
              <a:t>xecution of pulmonary hygiene has been inconsistent </a:t>
            </a:r>
            <a:r>
              <a:rPr lang="en-US" altLang="en-US" sz="2200" dirty="0">
                <a:latin typeface="Cambria" panose="02040503050406030204" pitchFamily="18" charset="0"/>
              </a:rPr>
              <a:t>on the Cardiothoracic Stepdown Unit (CTSU</a:t>
            </a:r>
            <a:r>
              <a:rPr lang="en-US" altLang="en-US" sz="2200" dirty="0" smtClean="0">
                <a:latin typeface="Cambria" panose="02040503050406030204" pitchFamily="18" charset="0"/>
              </a:rPr>
              <a:t>). Complications for postoperative thoracic surgery patients include respiratory distress and hospital acquired pneumonia (HAP), which may necessitate transfer to a higher level of care, cause an extended length of stay (LOS), or contribute to hospital readmission.</a:t>
            </a:r>
          </a:p>
          <a:p>
            <a:endParaRPr lang="en-US" sz="2200" dirty="0">
              <a:latin typeface="Cambria" panose="02040503050406030204" pitchFamily="18" charset="0"/>
            </a:endParaRPr>
          </a:p>
          <a:p>
            <a:r>
              <a:rPr lang="en-US" sz="2200" dirty="0" smtClean="0">
                <a:latin typeface="Cambria" panose="02040503050406030204" pitchFamily="18" charset="0"/>
              </a:rPr>
              <a:t>In addition, adverse patient outcomes affect hospital ratings. UNC Hospitals dropped from a two star to a one star rating on the highly competitive Society of Thoracic Surgery’s (STS) public reporting database for the reporting period July 2015 to December 2017. STS outcome measures include length of stay and discharge mortality. </a:t>
            </a:r>
            <a:endParaRPr lang="en-US" sz="2200" dirty="0">
              <a:latin typeface="Cambria" panose="02040503050406030204" pitchFamily="18" charset="0"/>
            </a:endParaRPr>
          </a:p>
        </p:txBody>
      </p:sp>
      <p:sp>
        <p:nvSpPr>
          <p:cNvPr id="37" name="TextBox 36"/>
          <p:cNvSpPr txBox="1"/>
          <p:nvPr/>
        </p:nvSpPr>
        <p:spPr>
          <a:xfrm>
            <a:off x="-5904697" y="23180791"/>
            <a:ext cx="9673469" cy="503764"/>
          </a:xfrm>
          <a:prstGeom prst="rect">
            <a:avLst/>
          </a:prstGeom>
          <a:noFill/>
        </p:spPr>
        <p:txBody>
          <a:bodyPr wrap="square" lIns="89647" tIns="44824" rIns="89647" bIns="44824" rtlCol="0">
            <a:spAutoFit/>
          </a:bodyPr>
          <a:lstStyle/>
          <a:p>
            <a:r>
              <a:rPr lang="en-US" sz="2685" b="1" dirty="0">
                <a:solidFill>
                  <a:schemeClr val="bg2"/>
                </a:solidFill>
                <a:latin typeface="+mj-lt"/>
              </a:rPr>
              <a:t>Table #. Table Title</a:t>
            </a:r>
          </a:p>
        </p:txBody>
      </p:sp>
      <p:sp>
        <p:nvSpPr>
          <p:cNvPr id="43" name="TextBox 42"/>
          <p:cNvSpPr txBox="1"/>
          <p:nvPr/>
        </p:nvSpPr>
        <p:spPr>
          <a:xfrm>
            <a:off x="10593095" y="5225299"/>
            <a:ext cx="6842910" cy="7569494"/>
          </a:xfrm>
          <a:prstGeom prst="rect">
            <a:avLst/>
          </a:prstGeom>
          <a:noFill/>
        </p:spPr>
        <p:txBody>
          <a:bodyPr wrap="square" lIns="89647" tIns="44824" rIns="89647" bIns="44824" rtlCol="0">
            <a:spAutoFit/>
          </a:bodyPr>
          <a:lstStyle/>
          <a:p>
            <a:r>
              <a:rPr lang="en-US" altLang="en-US" sz="2200" dirty="0" smtClean="0">
                <a:latin typeface="Cambria" panose="02040503050406030204" pitchFamily="18" charset="0"/>
              </a:rPr>
              <a:t>An interprofessional team discussed components of </a:t>
            </a:r>
            <a:r>
              <a:rPr lang="en-US" altLang="en-US" sz="2200" dirty="0">
                <a:latin typeface="Cambria" panose="02040503050406030204" pitchFamily="18" charset="0"/>
              </a:rPr>
              <a:t>pulmonary </a:t>
            </a:r>
            <a:r>
              <a:rPr lang="en-US" altLang="en-US" sz="2200" dirty="0" smtClean="0">
                <a:latin typeface="Cambria" panose="02040503050406030204" pitchFamily="18" charset="0"/>
              </a:rPr>
              <a:t>hygiene. Key stakeholders completed a process map for each of the four components and provided input on perceived barriers. </a:t>
            </a:r>
          </a:p>
          <a:p>
            <a:endParaRPr lang="en-US" altLang="en-US" sz="2200" dirty="0" smtClean="0">
              <a:latin typeface="Cambria" panose="02040503050406030204" pitchFamily="18" charset="0"/>
            </a:endParaRPr>
          </a:p>
          <a:p>
            <a:r>
              <a:rPr lang="en-US" altLang="en-US" sz="2400" b="1" dirty="0" smtClean="0">
                <a:latin typeface="Cambria" panose="02040503050406030204" pitchFamily="18" charset="0"/>
              </a:rPr>
              <a:t>Interventions</a:t>
            </a:r>
          </a:p>
          <a:p>
            <a:pPr marL="342900" indent="-342900">
              <a:buFont typeface="Arial" panose="020B0604020202020204" pitchFamily="34" charset="0"/>
              <a:buChar char="•"/>
            </a:pPr>
            <a:r>
              <a:rPr lang="en-US" altLang="en-US" sz="2200" dirty="0" smtClean="0">
                <a:latin typeface="Cambria" panose="02040503050406030204" pitchFamily="18" charset="0"/>
              </a:rPr>
              <a:t>Verified correct ambulation orders in EPIC.</a:t>
            </a:r>
          </a:p>
          <a:p>
            <a:pPr marL="342900" indent="-342900">
              <a:buFont typeface="Arial" panose="020B0604020202020204" pitchFamily="34" charset="0"/>
              <a:buChar char="•"/>
            </a:pPr>
            <a:r>
              <a:rPr lang="en-US" altLang="en-US" sz="2200" dirty="0" smtClean="0">
                <a:latin typeface="Cambria" panose="02040503050406030204" pitchFamily="18" charset="0"/>
              </a:rPr>
              <a:t>Obtained additional chest percussion machines.</a:t>
            </a:r>
          </a:p>
          <a:p>
            <a:pPr marL="342900" indent="-342900">
              <a:buFont typeface="Arial" panose="020B0604020202020204" pitchFamily="34" charset="0"/>
              <a:buChar char="•"/>
            </a:pPr>
            <a:r>
              <a:rPr lang="en-US" altLang="en-US" sz="2200" dirty="0">
                <a:latin typeface="Cambria" panose="02040503050406030204" pitchFamily="18" charset="0"/>
              </a:rPr>
              <a:t>N</a:t>
            </a:r>
            <a:r>
              <a:rPr lang="en-US" altLang="en-US" sz="2200" dirty="0" smtClean="0">
                <a:latin typeface="Cambria" panose="02040503050406030204" pitchFamily="18" charset="0"/>
              </a:rPr>
              <a:t>urse practitioner, physical </a:t>
            </a:r>
            <a:r>
              <a:rPr lang="en-US" altLang="en-US" sz="2200" dirty="0">
                <a:latin typeface="Cambria" panose="02040503050406030204" pitchFamily="18" charset="0"/>
              </a:rPr>
              <a:t>therapy </a:t>
            </a:r>
            <a:r>
              <a:rPr lang="en-US" altLang="en-US" sz="2200" dirty="0" smtClean="0">
                <a:latin typeface="Cambria" panose="02040503050406030204" pitchFamily="18" charset="0"/>
              </a:rPr>
              <a:t>and respiratory therapy provide ongoing education to nursing staff.</a:t>
            </a:r>
          </a:p>
          <a:p>
            <a:pPr marL="342900" indent="-342900">
              <a:buFont typeface="Arial" panose="020B0604020202020204" pitchFamily="34" charset="0"/>
              <a:buChar char="•"/>
            </a:pPr>
            <a:r>
              <a:rPr lang="en-US" altLang="en-US" sz="2200" dirty="0">
                <a:latin typeface="Cambria" panose="02040503050406030204" pitchFamily="18" charset="0"/>
              </a:rPr>
              <a:t>R</a:t>
            </a:r>
            <a:r>
              <a:rPr lang="en-US" altLang="en-US" sz="2200" dirty="0" smtClean="0">
                <a:latin typeface="Cambria" panose="02040503050406030204" pitchFamily="18" charset="0"/>
              </a:rPr>
              <a:t>espiratory therapy assignment reorganized to increase availability to administer nebulizer treatments on CTSU.</a:t>
            </a:r>
          </a:p>
          <a:p>
            <a:pPr marL="342900" indent="-342900">
              <a:buFont typeface="Arial" panose="020B0604020202020204" pitchFamily="34" charset="0"/>
              <a:buChar char="•"/>
            </a:pPr>
            <a:r>
              <a:rPr lang="en-US" altLang="en-US" sz="2200" dirty="0" smtClean="0">
                <a:latin typeface="Cambria" panose="02040503050406030204" pitchFamily="18" charset="0"/>
              </a:rPr>
              <a:t>RNs use decision tree to navigate patient refusals.</a:t>
            </a:r>
          </a:p>
          <a:p>
            <a:pPr marL="342900" indent="-342900">
              <a:buFont typeface="Arial" panose="020B0604020202020204" pitchFamily="34" charset="0"/>
              <a:buChar char="•"/>
            </a:pPr>
            <a:r>
              <a:rPr lang="en-US" altLang="en-US" sz="2200" dirty="0">
                <a:latin typeface="Cambria" panose="02040503050406030204" pitchFamily="18" charset="0"/>
              </a:rPr>
              <a:t>N</a:t>
            </a:r>
            <a:r>
              <a:rPr lang="en-US" altLang="en-US" sz="2200" dirty="0" smtClean="0">
                <a:latin typeface="Cambria" panose="02040503050406030204" pitchFamily="18" charset="0"/>
              </a:rPr>
              <a:t>ursing assistants take vital signs once a shift to allow more time to assist patients with early ambulation. </a:t>
            </a:r>
          </a:p>
          <a:p>
            <a:pPr marL="342900" indent="-342900">
              <a:buFont typeface="Arial" panose="020B0604020202020204" pitchFamily="34" charset="0"/>
              <a:buChar char="•"/>
            </a:pPr>
            <a:r>
              <a:rPr lang="en-US" altLang="en-US" sz="2200" dirty="0" smtClean="0">
                <a:latin typeface="Cambria" panose="02040503050406030204" pitchFamily="18" charset="0"/>
              </a:rPr>
              <a:t>80% of staff completed Team STEPPs training (including physician service line leaders). </a:t>
            </a:r>
          </a:p>
          <a:p>
            <a:pPr marL="342900" indent="-342900">
              <a:buFont typeface="Arial" panose="020B0604020202020204" pitchFamily="34" charset="0"/>
              <a:buChar char="•"/>
            </a:pPr>
            <a:r>
              <a:rPr lang="en-US" altLang="en-US" sz="2200" dirty="0" smtClean="0">
                <a:latin typeface="Cambria" panose="02040503050406030204" pitchFamily="18" charset="0"/>
              </a:rPr>
              <a:t>Expectations for pulmonary hygiene added to patient information folder and discussed during patient engagement rounds. </a:t>
            </a:r>
          </a:p>
        </p:txBody>
      </p:sp>
      <p:sp>
        <p:nvSpPr>
          <p:cNvPr id="31" name="TextBox 30"/>
          <p:cNvSpPr txBox="1"/>
          <p:nvPr/>
        </p:nvSpPr>
        <p:spPr>
          <a:xfrm>
            <a:off x="1" y="2048799"/>
            <a:ext cx="27889200" cy="2183404"/>
          </a:xfrm>
          <a:prstGeom prst="rect">
            <a:avLst/>
          </a:prstGeom>
          <a:noFill/>
        </p:spPr>
        <p:txBody>
          <a:bodyPr wrap="square" lIns="89647" tIns="44824" rIns="89647" bIns="44824" rtlCol="0">
            <a:spAutoFit/>
          </a:bodyPr>
          <a:lstStyle/>
          <a:p>
            <a:pPr algn="ctr"/>
            <a:r>
              <a:rPr lang="en-US" sz="3400" b="1" dirty="0" smtClean="0">
                <a:solidFill>
                  <a:srgbClr val="3085BA"/>
                </a:solidFill>
                <a:latin typeface="+mj-lt"/>
                <a:ea typeface="Verdana" pitchFamily="34" charset="0"/>
                <a:cs typeface="Verdana" pitchFamily="34" charset="0"/>
              </a:rPr>
              <a:t>Tasha J. Rose, BSN, RN, PCCN; Benjamin Haithcock, MD; Jason Long, MD; Lauren Hill, NP; </a:t>
            </a:r>
          </a:p>
          <a:p>
            <a:pPr algn="ctr"/>
            <a:r>
              <a:rPr lang="en-US" sz="3400" b="1" dirty="0" smtClean="0">
                <a:solidFill>
                  <a:srgbClr val="3085BA"/>
                </a:solidFill>
                <a:latin typeface="+mj-lt"/>
                <a:ea typeface="Verdana" pitchFamily="34" charset="0"/>
                <a:cs typeface="Verdana" pitchFamily="34" charset="0"/>
              </a:rPr>
              <a:t>Sharonda Jackson, RRT; Devon Beer, PT; Melissa Shreve, MSN, RN, PCCN; Caroline Ornelas, Quality Coach</a:t>
            </a:r>
          </a:p>
          <a:p>
            <a:pPr algn="ctr"/>
            <a:r>
              <a:rPr lang="en-US" sz="3400" b="1" dirty="0" smtClean="0">
                <a:solidFill>
                  <a:srgbClr val="3085BA"/>
                </a:solidFill>
                <a:latin typeface="+mj-lt"/>
                <a:ea typeface="Verdana" pitchFamily="34" charset="0"/>
                <a:cs typeface="Verdana" pitchFamily="34" charset="0"/>
              </a:rPr>
              <a:t>Cardiothoracic Stepdown Unit</a:t>
            </a:r>
          </a:p>
          <a:p>
            <a:pPr algn="ctr"/>
            <a:r>
              <a:rPr lang="en-US" sz="3400" b="1" i="1" dirty="0" smtClean="0">
                <a:solidFill>
                  <a:srgbClr val="3085BA"/>
                </a:solidFill>
                <a:latin typeface="+mj-lt"/>
                <a:ea typeface="Verdana" pitchFamily="34" charset="0"/>
                <a:cs typeface="Verdana" pitchFamily="34" charset="0"/>
              </a:rPr>
              <a:t>UNC Medical Center   Chapel </a:t>
            </a:r>
            <a:r>
              <a:rPr lang="en-US" sz="3400" b="1" i="1" dirty="0">
                <a:solidFill>
                  <a:srgbClr val="3085BA"/>
                </a:solidFill>
                <a:latin typeface="+mj-lt"/>
                <a:ea typeface="Verdana" pitchFamily="34" charset="0"/>
                <a:cs typeface="Verdana" pitchFamily="34" charset="0"/>
              </a:rPr>
              <a:t>Hill, NC</a:t>
            </a:r>
          </a:p>
        </p:txBody>
      </p:sp>
      <p:sp>
        <p:nvSpPr>
          <p:cNvPr id="53" name="TextBox 52"/>
          <p:cNvSpPr txBox="1"/>
          <p:nvPr/>
        </p:nvSpPr>
        <p:spPr>
          <a:xfrm>
            <a:off x="10546886" y="4270478"/>
            <a:ext cx="6967747" cy="760929"/>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defPPr>
              <a:defRPr lang="en-US"/>
            </a:defPPr>
            <a:lvl1pPr algn="ctr">
              <a:defRPr sz="3200">
                <a:effectLst>
                  <a:outerShdw blurRad="38100" dist="38100" dir="2700000" algn="tl">
                    <a:srgbClr val="000000">
                      <a:alpha val="43137"/>
                    </a:srgbClr>
                  </a:outerShdw>
                </a:effectLst>
              </a:defRPr>
            </a:lvl1pPr>
          </a:lstStyle>
          <a:p>
            <a:r>
              <a:rPr lang="en-US" sz="4078" dirty="0"/>
              <a:t>Methods &amp; </a:t>
            </a:r>
            <a:r>
              <a:rPr lang="en-US" sz="4078" dirty="0" smtClean="0"/>
              <a:t>Approach</a:t>
            </a:r>
            <a:endParaRPr lang="en-US" sz="4078"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590441" y="18359949"/>
            <a:ext cx="2381616" cy="1972346"/>
          </a:xfrm>
          <a:prstGeom prst="rect">
            <a:avLst/>
          </a:prstGeom>
        </p:spPr>
      </p:pic>
      <p:sp>
        <p:nvSpPr>
          <p:cNvPr id="49" name="TextBox 48"/>
          <p:cNvSpPr txBox="1"/>
          <p:nvPr/>
        </p:nvSpPr>
        <p:spPr>
          <a:xfrm>
            <a:off x="20066729" y="17604876"/>
            <a:ext cx="7109065" cy="706077"/>
          </a:xfrm>
          <a:prstGeom prst="rect">
            <a:avLst/>
          </a:prstGeom>
          <a:noFill/>
        </p:spPr>
        <p:txBody>
          <a:bodyPr wrap="square" lIns="89647" tIns="44824" rIns="89647" bIns="44824" rtlCol="0">
            <a:spAutoFit/>
          </a:bodyPr>
          <a:lstStyle/>
          <a:p>
            <a:r>
              <a:rPr lang="en-US" sz="2000" b="1" i="1" dirty="0" smtClean="0">
                <a:solidFill>
                  <a:schemeClr val="tx2">
                    <a:lumMod val="50000"/>
                    <a:lumOff val="50000"/>
                  </a:schemeClr>
                </a:solidFill>
                <a:latin typeface="Cambria" panose="02040503050406030204" pitchFamily="18" charset="0"/>
              </a:rPr>
              <a:t>For more information please contact Tasha Rose at Tasha.Rose@unchealth.unc.edu or 984-974-1565</a:t>
            </a:r>
            <a:endParaRPr lang="en-US" sz="2000" b="1" i="1" dirty="0">
              <a:solidFill>
                <a:schemeClr val="bg2"/>
              </a:solidFill>
              <a:latin typeface="Cambria" panose="02040503050406030204" pitchFamily="18" charset="0"/>
            </a:endParaRPr>
          </a:p>
        </p:txBody>
      </p:sp>
      <p:sp>
        <p:nvSpPr>
          <p:cNvPr id="39" name="TextBox 38"/>
          <p:cNvSpPr txBox="1"/>
          <p:nvPr/>
        </p:nvSpPr>
        <p:spPr>
          <a:xfrm>
            <a:off x="595431" y="15140820"/>
            <a:ext cx="6842910" cy="2121849"/>
          </a:xfrm>
          <a:prstGeom prst="rect">
            <a:avLst/>
          </a:prstGeom>
          <a:noFill/>
        </p:spPr>
        <p:txBody>
          <a:bodyPr wrap="square" lIns="89647" tIns="44824" rIns="89647" bIns="44824" rtlCol="0">
            <a:spAutoFit/>
          </a:bodyPr>
          <a:lstStyle/>
          <a:p>
            <a:r>
              <a:rPr lang="en-US" altLang="en-US" sz="2200" dirty="0" smtClean="0">
                <a:latin typeface="Cambria" panose="02040503050406030204" pitchFamily="18" charset="0"/>
              </a:rPr>
              <a:t>The goal of this initiative is to improve patient outcomes by increasing completion of pulmonary hygiene. Our objectives are to decrease patient harm, to improve team awareness of barriers to practice improvement, and to establish formal processes to increase the consistency and quality of patient care.</a:t>
            </a:r>
            <a:endParaRPr lang="en-US" altLang="en-US" sz="2200" dirty="0">
              <a:latin typeface="Cambria" panose="02040503050406030204" pitchFamily="18" charset="0"/>
            </a:endParaRPr>
          </a:p>
        </p:txBody>
      </p:sp>
      <p:sp>
        <p:nvSpPr>
          <p:cNvPr id="41" name="TextBox 40"/>
          <p:cNvSpPr txBox="1"/>
          <p:nvPr/>
        </p:nvSpPr>
        <p:spPr>
          <a:xfrm>
            <a:off x="595431" y="14225143"/>
            <a:ext cx="6967747" cy="760929"/>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defPPr>
              <a:defRPr lang="en-US"/>
            </a:defPPr>
            <a:lvl1pPr algn="ctr">
              <a:defRPr sz="3200">
                <a:effectLst>
                  <a:outerShdw blurRad="38100" dist="38100" dir="2700000" algn="tl">
                    <a:srgbClr val="000000">
                      <a:alpha val="43137"/>
                    </a:srgbClr>
                  </a:outerShdw>
                </a:effectLst>
              </a:defRPr>
            </a:lvl1pPr>
          </a:lstStyle>
          <a:p>
            <a:r>
              <a:rPr lang="en-US" sz="4078" dirty="0" smtClean="0"/>
              <a:t>Goals/Objectives</a:t>
            </a:r>
            <a:endParaRPr lang="en-US" sz="4078" dirty="0"/>
          </a:p>
        </p:txBody>
      </p:sp>
      <p:sp>
        <p:nvSpPr>
          <p:cNvPr id="47" name="TextBox 46"/>
          <p:cNvSpPr txBox="1"/>
          <p:nvPr/>
        </p:nvSpPr>
        <p:spPr>
          <a:xfrm>
            <a:off x="10468258" y="13080332"/>
            <a:ext cx="6967747" cy="760929"/>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defPPr>
              <a:defRPr lang="en-US"/>
            </a:defPPr>
            <a:lvl1pPr algn="ctr">
              <a:defRPr sz="3200">
                <a:effectLst>
                  <a:outerShdw blurRad="38100" dist="38100" dir="2700000" algn="tl">
                    <a:srgbClr val="000000">
                      <a:alpha val="43137"/>
                    </a:srgbClr>
                  </a:outerShdw>
                </a:effectLst>
              </a:defRPr>
            </a:lvl1pPr>
          </a:lstStyle>
          <a:p>
            <a:r>
              <a:rPr lang="en-US" sz="4078" dirty="0"/>
              <a:t>Results &amp; Findings</a:t>
            </a:r>
          </a:p>
        </p:txBody>
      </p:sp>
      <p:sp>
        <p:nvSpPr>
          <p:cNvPr id="48" name="TextBox 47"/>
          <p:cNvSpPr txBox="1"/>
          <p:nvPr/>
        </p:nvSpPr>
        <p:spPr>
          <a:xfrm>
            <a:off x="20066729" y="8676866"/>
            <a:ext cx="6842910" cy="3814620"/>
          </a:xfrm>
          <a:prstGeom prst="rect">
            <a:avLst/>
          </a:prstGeom>
          <a:noFill/>
        </p:spPr>
        <p:txBody>
          <a:bodyPr wrap="square" lIns="89647" tIns="44824" rIns="89647" bIns="44824" rtlCol="0">
            <a:spAutoFit/>
          </a:bodyPr>
          <a:lstStyle/>
          <a:p>
            <a:r>
              <a:rPr lang="en-US" altLang="en-US" sz="2200" dirty="0">
                <a:latin typeface="Cambria" panose="02040503050406030204" pitchFamily="18" charset="0"/>
              </a:rPr>
              <a:t>Execution of an inter professional  pulmonary  project was successful and resulted in improved patient outcomes. More patients gained independence through early </a:t>
            </a:r>
            <a:r>
              <a:rPr lang="en-US" altLang="en-US" sz="2200" dirty="0" smtClean="0">
                <a:latin typeface="Cambria" panose="02040503050406030204" pitchFamily="18" charset="0"/>
              </a:rPr>
              <a:t>mobilization, </a:t>
            </a:r>
            <a:r>
              <a:rPr lang="en-US" altLang="en-US" sz="2200" dirty="0">
                <a:latin typeface="Cambria" panose="02040503050406030204" pitchFamily="18" charset="0"/>
              </a:rPr>
              <a:t>which was well received by patients and providers. </a:t>
            </a:r>
            <a:endParaRPr lang="en-US" altLang="en-US" sz="2200" dirty="0" smtClean="0">
              <a:latin typeface="Cambria" panose="02040503050406030204" pitchFamily="18" charset="0"/>
            </a:endParaRPr>
          </a:p>
          <a:p>
            <a:endParaRPr lang="en-US" altLang="en-US" sz="2200" dirty="0">
              <a:latin typeface="Cambria" panose="02040503050406030204" pitchFamily="18" charset="0"/>
            </a:endParaRPr>
          </a:p>
          <a:p>
            <a:r>
              <a:rPr lang="en-US" altLang="en-US" sz="2200" dirty="0">
                <a:latin typeface="Cambria" panose="02040503050406030204" pitchFamily="18" charset="0"/>
              </a:rPr>
              <a:t>Our plan is to disseminate this project </a:t>
            </a:r>
            <a:r>
              <a:rPr lang="en-US" altLang="en-US" sz="2200" dirty="0" smtClean="0">
                <a:latin typeface="Cambria" panose="02040503050406030204" pitchFamily="18" charset="0"/>
              </a:rPr>
              <a:t>to </a:t>
            </a:r>
            <a:r>
              <a:rPr lang="en-US" altLang="en-US" sz="2200" dirty="0">
                <a:latin typeface="Cambria" panose="02040503050406030204" pitchFamily="18" charset="0"/>
              </a:rPr>
              <a:t>new </a:t>
            </a:r>
            <a:r>
              <a:rPr lang="en-US" altLang="en-US" sz="2200" dirty="0" smtClean="0">
                <a:latin typeface="Cambria" panose="02040503050406030204" pitchFamily="18" charset="0"/>
              </a:rPr>
              <a:t>cardio-thoracic </a:t>
            </a:r>
            <a:r>
              <a:rPr lang="en-US" altLang="en-US" sz="2200" dirty="0">
                <a:latin typeface="Cambria" panose="02040503050406030204" pitchFamily="18" charset="0"/>
              </a:rPr>
              <a:t>nursing staff and for those who float to the </a:t>
            </a:r>
            <a:r>
              <a:rPr lang="en-US" altLang="en-US" sz="2200" dirty="0" smtClean="0">
                <a:latin typeface="Cambria" panose="02040503050406030204" pitchFamily="18" charset="0"/>
              </a:rPr>
              <a:t>unit</a:t>
            </a:r>
            <a:r>
              <a:rPr lang="en-US" altLang="en-US" sz="2200" dirty="0">
                <a:latin typeface="Cambria" panose="02040503050406030204" pitchFamily="18" charset="0"/>
              </a:rPr>
              <a:t>. In addition, project interventions have been shared with other units within the Heart &amp; Vascular service line. </a:t>
            </a:r>
          </a:p>
        </p:txBody>
      </p:sp>
      <p:sp>
        <p:nvSpPr>
          <p:cNvPr id="50" name="TextBox 49"/>
          <p:cNvSpPr txBox="1"/>
          <p:nvPr/>
        </p:nvSpPr>
        <p:spPr>
          <a:xfrm>
            <a:off x="20004310" y="7675890"/>
            <a:ext cx="6967747" cy="760929"/>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defPPr>
              <a:defRPr lang="en-US"/>
            </a:defPPr>
            <a:lvl1pPr algn="ctr">
              <a:defRPr sz="3200">
                <a:effectLst>
                  <a:outerShdw blurRad="38100" dist="38100" dir="2700000" algn="tl">
                    <a:srgbClr val="000000">
                      <a:alpha val="43137"/>
                    </a:srgbClr>
                  </a:outerShdw>
                </a:effectLst>
              </a:defRPr>
            </a:lvl1pPr>
          </a:lstStyle>
          <a:p>
            <a:r>
              <a:rPr lang="en-US" sz="4078" dirty="0"/>
              <a:t>Conclusions &amp; Next Steps</a:t>
            </a:r>
          </a:p>
        </p:txBody>
      </p:sp>
      <p:sp>
        <p:nvSpPr>
          <p:cNvPr id="51" name="TextBox 50"/>
          <p:cNvSpPr txBox="1"/>
          <p:nvPr/>
        </p:nvSpPr>
        <p:spPr>
          <a:xfrm>
            <a:off x="20066729" y="14086832"/>
            <a:ext cx="6842910" cy="3506843"/>
          </a:xfrm>
          <a:prstGeom prst="rect">
            <a:avLst/>
          </a:prstGeom>
          <a:noFill/>
        </p:spPr>
        <p:txBody>
          <a:bodyPr wrap="square" lIns="89647" tIns="44824" rIns="89647" bIns="44824" rtlCol="0">
            <a:spAutoFit/>
          </a:bodyPr>
          <a:lstStyle/>
          <a:p>
            <a:r>
              <a:rPr lang="en-US" altLang="en-US" sz="2200" dirty="0" smtClean="0">
                <a:latin typeface="Cambria" panose="02040503050406030204" pitchFamily="18" charset="0"/>
              </a:rPr>
              <a:t>Decrease patient harm:  Thoracic </a:t>
            </a:r>
            <a:r>
              <a:rPr lang="en-US" altLang="en-US" sz="2200" dirty="0">
                <a:latin typeface="Cambria" panose="02040503050406030204" pitchFamily="18" charset="0"/>
              </a:rPr>
              <a:t>Surgery was recognized at a house wide service line leaders meeting and received a quality improvement award for their </a:t>
            </a:r>
            <a:r>
              <a:rPr lang="en-US" altLang="en-US" sz="2200" dirty="0" smtClean="0">
                <a:latin typeface="Cambria" panose="02040503050406030204" pitchFamily="18" charset="0"/>
              </a:rPr>
              <a:t>efforts in tracking quality metrics and discussing action items at monthly meetings.</a:t>
            </a:r>
          </a:p>
          <a:p>
            <a:pPr algn="ctr"/>
            <a:endParaRPr lang="en-US" altLang="en-US" sz="2200" dirty="0">
              <a:latin typeface="Cambria" panose="02040503050406030204" pitchFamily="18" charset="0"/>
            </a:endParaRPr>
          </a:p>
          <a:p>
            <a:pPr algn="ctr"/>
            <a:r>
              <a:rPr lang="en-US" altLang="en-US" sz="2200" dirty="0" smtClean="0">
                <a:latin typeface="Cambria" panose="02040503050406030204" pitchFamily="18" charset="0"/>
              </a:rPr>
              <a:t>Cost effectiveness:  Cost of one HAP = $28,000-$40,000 vs. </a:t>
            </a:r>
          </a:p>
          <a:p>
            <a:r>
              <a:rPr lang="en-US" altLang="en-US" sz="2200" dirty="0" smtClean="0">
                <a:latin typeface="Cambria" panose="02040503050406030204" pitchFamily="18" charset="0"/>
              </a:rPr>
              <a:t> Cost analysis for interventions = $6,000-$8,000</a:t>
            </a:r>
          </a:p>
          <a:p>
            <a:endParaRPr lang="en-US" altLang="en-US" sz="2400" dirty="0" smtClean="0">
              <a:latin typeface="Cambria" panose="02040503050406030204" pitchFamily="18" charset="0"/>
            </a:endParaRPr>
          </a:p>
        </p:txBody>
      </p:sp>
      <p:sp>
        <p:nvSpPr>
          <p:cNvPr id="52" name="TextBox 51"/>
          <p:cNvSpPr txBox="1"/>
          <p:nvPr/>
        </p:nvSpPr>
        <p:spPr>
          <a:xfrm>
            <a:off x="19941892" y="13123837"/>
            <a:ext cx="6967747" cy="760929"/>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647" tIns="44824" rIns="89647" bIns="44824" rtlCol="0" anchor="ctr"/>
          <a:lstStyle>
            <a:defPPr>
              <a:defRPr lang="en-US"/>
            </a:defPPr>
            <a:lvl1pPr algn="ctr">
              <a:defRPr sz="3200">
                <a:effectLst>
                  <a:outerShdw blurRad="38100" dist="38100" dir="2700000" algn="tl">
                    <a:srgbClr val="000000">
                      <a:alpha val="43137"/>
                    </a:srgbClr>
                  </a:outerShdw>
                </a:effectLst>
              </a:defRPr>
            </a:lvl1pPr>
          </a:lstStyle>
          <a:p>
            <a:r>
              <a:rPr lang="en-US" sz="4078" dirty="0">
                <a:ea typeface="Cambria Math" panose="02040503050406030204" pitchFamily="18" charset="0"/>
              </a:rPr>
              <a:t>Organizational </a:t>
            </a:r>
            <a:r>
              <a:rPr lang="en-US" sz="4078" dirty="0" smtClean="0">
                <a:ea typeface="Cambria Math" panose="02040503050406030204" pitchFamily="18" charset="0"/>
              </a:rPr>
              <a:t>Goals</a:t>
            </a:r>
            <a:endParaRPr lang="en-US" sz="4078" dirty="0">
              <a:ea typeface="Cambria Math" panose="020405030504060302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416" y="18424878"/>
            <a:ext cx="4758630" cy="1787130"/>
          </a:xfrm>
          <a:prstGeom prst="rect">
            <a:avLst/>
          </a:prstGeom>
        </p:spPr>
      </p:pic>
      <p:sp>
        <p:nvSpPr>
          <p:cNvPr id="5" name="TextBox 4"/>
          <p:cNvSpPr txBox="1"/>
          <p:nvPr/>
        </p:nvSpPr>
        <p:spPr>
          <a:xfrm>
            <a:off x="0" y="115282"/>
            <a:ext cx="27889200" cy="830997"/>
          </a:xfrm>
          <a:prstGeom prst="rect">
            <a:avLst/>
          </a:prstGeom>
          <a:noFill/>
        </p:spPr>
        <p:txBody>
          <a:bodyPr wrap="square" rtlCol="0">
            <a:spAutoFit/>
          </a:bodyPr>
          <a:lstStyle/>
          <a:p>
            <a:pPr algn="ctr"/>
            <a:r>
              <a:rPr lang="en-US" sz="4800" kern="2100" spc="2000" dirty="0" smtClean="0">
                <a:solidFill>
                  <a:schemeClr val="bg1"/>
                </a:solidFill>
                <a:effectLst>
                  <a:outerShdw blurRad="38100" dist="38100" dir="2700000" algn="tl">
                    <a:srgbClr val="000000">
                      <a:alpha val="43137"/>
                    </a:srgbClr>
                  </a:outerShdw>
                </a:effectLst>
                <a:latin typeface="+mj-lt"/>
              </a:rPr>
              <a:t>UNC Medical Center Division of Nursing</a:t>
            </a:r>
            <a:endParaRPr lang="en-US" sz="4800" kern="2100" spc="2000" dirty="0">
              <a:solidFill>
                <a:schemeClr val="bg1"/>
              </a:solidFill>
              <a:effectLst>
                <a:outerShdw blurRad="38100" dist="38100" dir="2700000" algn="tl">
                  <a:srgbClr val="000000">
                    <a:alpha val="43137"/>
                  </a:srgbClr>
                </a:outerShdw>
              </a:effectLst>
              <a:latin typeface="+mj-lt"/>
            </a:endParaRPr>
          </a:p>
        </p:txBody>
      </p:sp>
      <p:pic>
        <p:nvPicPr>
          <p:cNvPr id="15" name="Picture 14"/>
          <p:cNvPicPr>
            <a:picLocks noChangeAspect="1"/>
          </p:cNvPicPr>
          <p:nvPr/>
        </p:nvPicPr>
        <p:blipFill>
          <a:blip r:embed="rId4"/>
          <a:stretch>
            <a:fillRect/>
          </a:stretch>
        </p:blipFill>
        <p:spPr>
          <a:xfrm>
            <a:off x="10593095" y="14207774"/>
            <a:ext cx="6683744" cy="3750140"/>
          </a:xfrm>
          <a:prstGeom prst="rect">
            <a:avLst/>
          </a:prstGeom>
        </p:spPr>
      </p:pic>
      <p:pic>
        <p:nvPicPr>
          <p:cNvPr id="18" name="Picture 17"/>
          <p:cNvPicPr>
            <a:picLocks noChangeAspect="1"/>
          </p:cNvPicPr>
          <p:nvPr/>
        </p:nvPicPr>
        <p:blipFill>
          <a:blip r:embed="rId5"/>
          <a:stretch>
            <a:fillRect/>
          </a:stretch>
        </p:blipFill>
        <p:spPr>
          <a:xfrm>
            <a:off x="870119" y="10412427"/>
            <a:ext cx="6267640" cy="3516671"/>
          </a:xfrm>
          <a:prstGeom prst="rect">
            <a:avLst/>
          </a:prstGeom>
        </p:spPr>
      </p:pic>
      <p:sp>
        <p:nvSpPr>
          <p:cNvPr id="24" name="TextBox 1"/>
          <p:cNvSpPr txBox="1"/>
          <p:nvPr/>
        </p:nvSpPr>
        <p:spPr>
          <a:xfrm>
            <a:off x="10858928" y="18771018"/>
            <a:ext cx="6577077" cy="1815882"/>
          </a:xfrm>
          <a:prstGeom prst="rect">
            <a:avLst/>
          </a:prstGeom>
          <a:noFill/>
        </p:spPr>
        <p:txBody>
          <a:bodyPr wrap="square" rtlCol="0">
            <a:spAutoFit/>
          </a:bodyPr>
          <a:lstStyle>
            <a:defPPr>
              <a:defRPr lang="en-US"/>
            </a:defPPr>
            <a:lvl1pPr marL="0" algn="l" defTabSz="3656985" rtl="0" eaLnBrk="1" latinLnBrk="0" hangingPunct="1">
              <a:defRPr sz="7300" kern="1200">
                <a:solidFill>
                  <a:schemeClr val="tx1"/>
                </a:solidFill>
                <a:latin typeface="+mn-lt"/>
                <a:ea typeface="+mn-ea"/>
                <a:cs typeface="+mn-cs"/>
              </a:defRPr>
            </a:lvl1pPr>
            <a:lvl2pPr marL="1828492" algn="l" defTabSz="3656985" rtl="0" eaLnBrk="1" latinLnBrk="0" hangingPunct="1">
              <a:defRPr sz="7300" kern="1200">
                <a:solidFill>
                  <a:schemeClr val="tx1"/>
                </a:solidFill>
                <a:latin typeface="+mn-lt"/>
                <a:ea typeface="+mn-ea"/>
                <a:cs typeface="+mn-cs"/>
              </a:defRPr>
            </a:lvl2pPr>
            <a:lvl3pPr marL="3656985" algn="l" defTabSz="3656985" rtl="0" eaLnBrk="1" latinLnBrk="0" hangingPunct="1">
              <a:defRPr sz="7300" kern="1200">
                <a:solidFill>
                  <a:schemeClr val="tx1"/>
                </a:solidFill>
                <a:latin typeface="+mn-lt"/>
                <a:ea typeface="+mn-ea"/>
                <a:cs typeface="+mn-cs"/>
              </a:defRPr>
            </a:lvl3pPr>
            <a:lvl4pPr marL="5485477" algn="l" defTabSz="3656985" rtl="0" eaLnBrk="1" latinLnBrk="0" hangingPunct="1">
              <a:defRPr sz="7300" kern="1200">
                <a:solidFill>
                  <a:schemeClr val="tx1"/>
                </a:solidFill>
                <a:latin typeface="+mn-lt"/>
                <a:ea typeface="+mn-ea"/>
                <a:cs typeface="+mn-cs"/>
              </a:defRPr>
            </a:lvl4pPr>
            <a:lvl5pPr marL="7313969" algn="l" defTabSz="3656985" rtl="0" eaLnBrk="1" latinLnBrk="0" hangingPunct="1">
              <a:defRPr sz="7300" kern="1200">
                <a:solidFill>
                  <a:schemeClr val="tx1"/>
                </a:solidFill>
                <a:latin typeface="+mn-lt"/>
                <a:ea typeface="+mn-ea"/>
                <a:cs typeface="+mn-cs"/>
              </a:defRPr>
            </a:lvl5pPr>
            <a:lvl6pPr marL="9142463" algn="l" defTabSz="3656985" rtl="0" eaLnBrk="1" latinLnBrk="0" hangingPunct="1">
              <a:defRPr sz="7300" kern="1200">
                <a:solidFill>
                  <a:schemeClr val="tx1"/>
                </a:solidFill>
                <a:latin typeface="+mn-lt"/>
                <a:ea typeface="+mn-ea"/>
                <a:cs typeface="+mn-cs"/>
              </a:defRPr>
            </a:lvl6pPr>
            <a:lvl7pPr marL="10970955" algn="l" defTabSz="3656985" rtl="0" eaLnBrk="1" latinLnBrk="0" hangingPunct="1">
              <a:defRPr sz="7300" kern="1200">
                <a:solidFill>
                  <a:schemeClr val="tx1"/>
                </a:solidFill>
                <a:latin typeface="+mn-lt"/>
                <a:ea typeface="+mn-ea"/>
                <a:cs typeface="+mn-cs"/>
              </a:defRPr>
            </a:lvl7pPr>
            <a:lvl8pPr marL="12799447" algn="l" defTabSz="3656985" rtl="0" eaLnBrk="1" latinLnBrk="0" hangingPunct="1">
              <a:defRPr sz="7300" kern="1200">
                <a:solidFill>
                  <a:schemeClr val="tx1"/>
                </a:solidFill>
                <a:latin typeface="+mn-lt"/>
                <a:ea typeface="+mn-ea"/>
                <a:cs typeface="+mn-cs"/>
              </a:defRPr>
            </a:lvl8pPr>
            <a:lvl9pPr marL="14627940" algn="l" defTabSz="3656985" rtl="0" eaLnBrk="1" latinLnBrk="0" hangingPunct="1">
              <a:defRPr sz="7300" kern="1200">
                <a:solidFill>
                  <a:schemeClr val="tx1"/>
                </a:solidFill>
                <a:latin typeface="+mn-lt"/>
                <a:ea typeface="+mn-ea"/>
                <a:cs typeface="+mn-cs"/>
              </a:defRPr>
            </a:lvl9pPr>
          </a:lstStyle>
          <a:p>
            <a:r>
              <a:rPr lang="en-US" sz="1400" dirty="0" smtClean="0">
                <a:latin typeface="Times New Roman" panose="02020603050405020304" pitchFamily="18" charset="0"/>
                <a:cs typeface="Times New Roman" panose="02020603050405020304" pitchFamily="18" charset="0"/>
              </a:rPr>
              <a:t>References: </a:t>
            </a:r>
          </a:p>
          <a:p>
            <a:r>
              <a:rPr lang="en-US" sz="1400" dirty="0" smtClean="0">
                <a:latin typeface="Times New Roman" panose="02020603050405020304" pitchFamily="18" charset="0"/>
                <a:cs typeface="Times New Roman" panose="02020603050405020304" pitchFamily="18" charset="0"/>
              </a:rPr>
              <a:t>Giuliano</a:t>
            </a:r>
            <a:r>
              <a:rPr lang="en-US" sz="1400" dirty="0">
                <a:latin typeface="Times New Roman" panose="02020603050405020304" pitchFamily="18" charset="0"/>
                <a:cs typeface="Times New Roman" panose="02020603050405020304" pitchFamily="18" charset="0"/>
              </a:rPr>
              <a:t>, K., Baker, D., and Quinn, B. (2018). The epidemiology of non ventilator hospital-acquired pneumonia in the Unite States. American Journal of Infection Control, 46, </a:t>
            </a:r>
            <a:r>
              <a:rPr lang="en-US" sz="1400" dirty="0" smtClean="0">
                <a:latin typeface="Times New Roman" panose="02020603050405020304" pitchFamily="18" charset="0"/>
                <a:cs typeface="Times New Roman" panose="02020603050405020304" pitchFamily="18" charset="0"/>
              </a:rPr>
              <a:t>322-327.</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The Society of Thoracic Surgeons (2018). STS public reporting online: University of North Carolina Hospitals at </a:t>
            </a:r>
            <a:r>
              <a:rPr lang="en-US" sz="1400" dirty="0">
                <a:latin typeface="Times New Roman" panose="02020603050405020304" pitchFamily="18" charset="0"/>
                <a:cs typeface="Times New Roman" panose="02020603050405020304" pitchFamily="18" charset="0"/>
              </a:rPr>
              <a:t>Chapel Hill, DOI: https://publicreporting.sts.org/gtsd-participant/40146</a:t>
            </a:r>
          </a:p>
        </p:txBody>
      </p:sp>
      <p:pic>
        <p:nvPicPr>
          <p:cNvPr id="7" name="Picture 6"/>
          <p:cNvPicPr>
            <a:picLocks noChangeAspect="1"/>
          </p:cNvPicPr>
          <p:nvPr/>
        </p:nvPicPr>
        <p:blipFill>
          <a:blip r:embed="rId6"/>
          <a:stretch>
            <a:fillRect/>
          </a:stretch>
        </p:blipFill>
        <p:spPr>
          <a:xfrm>
            <a:off x="20582055" y="3632200"/>
            <a:ext cx="5430500" cy="377064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NC Templates">
      <a:dk1>
        <a:sysClr val="windowText" lastClr="000000"/>
      </a:dk1>
      <a:lt1>
        <a:sysClr val="window" lastClr="FFFFFF"/>
      </a:lt1>
      <a:dk2>
        <a:srgbClr val="0D2331"/>
      </a:dk2>
      <a:lt2>
        <a:srgbClr val="61A9D6"/>
      </a:lt2>
      <a:accent1>
        <a:srgbClr val="BFBFBF"/>
      </a:accent1>
      <a:accent2>
        <a:srgbClr val="FFFF66"/>
      </a:accent2>
      <a:accent3>
        <a:srgbClr val="BCDBEE"/>
      </a:accent3>
      <a:accent4>
        <a:srgbClr val="6DE034"/>
      </a:accent4>
      <a:accent5>
        <a:srgbClr val="FFC000"/>
      </a:accent5>
      <a:accent6>
        <a:srgbClr val="FF6699"/>
      </a:accent6>
      <a:hlink>
        <a:srgbClr val="800080"/>
      </a:hlink>
      <a:folHlink>
        <a:srgbClr val="9966FF"/>
      </a:folHlink>
    </a:clrScheme>
    <a:fontScheme name="UN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1298</TotalTime>
  <Words>601</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Cambria</vt:lpstr>
      <vt:lpstr>Cambria Math</vt:lpstr>
      <vt:lpstr>Times New Roman</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Parker Ress</dc:creator>
  <cp:lastModifiedBy>Rose, Tasha</cp:lastModifiedBy>
  <cp:revision>168</cp:revision>
  <dcterms:created xsi:type="dcterms:W3CDTF">2011-05-17T02:23:51Z</dcterms:created>
  <dcterms:modified xsi:type="dcterms:W3CDTF">2021-09-20T18:28:11Z</dcterms:modified>
</cp:coreProperties>
</file>