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3" r:id="rId3"/>
    <p:sldId id="346" r:id="rId4"/>
    <p:sldId id="348" r:id="rId5"/>
    <p:sldId id="347" r:id="rId6"/>
    <p:sldId id="270" r:id="rId7"/>
    <p:sldId id="349" r:id="rId8"/>
    <p:sldId id="344" r:id="rId9"/>
    <p:sldId id="339" r:id="rId10"/>
  </p:sldIdLst>
  <p:sldSz cx="9601200" cy="6858000"/>
  <p:notesSz cx="6950075" cy="9236075"/>
  <p:defaultTextStyle>
    <a:lvl1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1pPr>
    <a:lvl2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2pPr>
    <a:lvl3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3pPr>
    <a:lvl4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4pPr>
    <a:lvl5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5pPr>
    <a:lvl6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6pPr>
    <a:lvl7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7pPr>
    <a:lvl8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8pPr>
    <a:lvl9pPr>
      <a:defRPr sz="2400" b="1">
        <a:solidFill>
          <a:srgbClr val="FFFFFF"/>
        </a:solidFill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.geisler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FF"/>
    <a:srgbClr val="469DD3"/>
    <a:srgbClr val="954ECA"/>
    <a:srgbClr val="993366"/>
    <a:srgbClr val="666880"/>
    <a:srgbClr val="3C5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CCCFD4"/>
          </a:solidFill>
        </a:fill>
      </a:tcStyle>
    </a:wholeTbl>
    <a:band2H>
      <a:tcTxStyle/>
      <a:tcStyle>
        <a:tcBdr/>
        <a:fill>
          <a:solidFill>
            <a:srgbClr val="E7E8EA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364D6E"/>
          </a:solidFill>
        </a:fill>
      </a:tcStyle>
    </a:firstCol>
    <a:la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381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364D6E"/>
          </a:solidFill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381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364D6E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DEE4ED"/>
          </a:solidFill>
        </a:fill>
      </a:tcStyle>
    </a:wholeTbl>
    <a:band2H>
      <a:tcTxStyle/>
      <a:tcStyle>
        <a:tcBdr/>
        <a:fill>
          <a:solidFill>
            <a:srgbClr val="EFF2F6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9DB1CF"/>
          </a:solidFill>
        </a:fill>
      </a:tcStyle>
    </a:firstCol>
    <a:la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381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9DB1CF"/>
          </a:solidFill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381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9DB1C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D2"/>
          </a:solidFill>
        </a:fill>
      </a:tcStyle>
    </a:wholeTbl>
    <a:band2H>
      <a:tcTxStyle/>
      <a:tcStyle>
        <a:tcBdr/>
        <a:fill>
          <a:solidFill>
            <a:srgbClr val="FFFFEA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66"/>
          </a:solidFill>
        </a:fill>
      </a:tcStyle>
    </a:firstCol>
    <a:la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381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66"/>
          </a:solidFill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381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6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A85FF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64D6E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A85FF"/>
          </a:solidFill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64D6E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381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381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0A85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solidFill>
            <a:srgbClr val="0A85FF">
              <a:alpha val="20000"/>
            </a:srgbClr>
          </a:solidFill>
        </a:fill>
      </a:tcStyle>
    </a:firstCol>
    <a:la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50800" cap="flat">
              <a:solidFill>
                <a:srgbClr val="0A85FF"/>
              </a:solidFill>
              <a:prstDash val="solid"/>
              <a:bevel/>
            </a:ln>
          </a:top>
          <a:bottom>
            <a:ln w="127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A85FF"/>
        </a:fontRef>
        <a:srgbClr val="0A85FF"/>
      </a:tcTxStyle>
      <a:tcStyle>
        <a:tcBdr>
          <a:left>
            <a:ln w="12700" cap="flat">
              <a:solidFill>
                <a:srgbClr val="0A85FF"/>
              </a:solidFill>
              <a:prstDash val="solid"/>
              <a:bevel/>
            </a:ln>
          </a:left>
          <a:right>
            <a:ln w="12700" cap="flat">
              <a:solidFill>
                <a:srgbClr val="0A85FF"/>
              </a:solidFill>
              <a:prstDash val="solid"/>
              <a:bevel/>
            </a:ln>
          </a:right>
          <a:top>
            <a:ln w="12700" cap="flat">
              <a:solidFill>
                <a:srgbClr val="0A85FF"/>
              </a:solidFill>
              <a:prstDash val="solid"/>
              <a:bevel/>
            </a:ln>
          </a:top>
          <a:bottom>
            <a:ln w="25400" cap="flat">
              <a:solidFill>
                <a:srgbClr val="0A85FF"/>
              </a:solidFill>
              <a:prstDash val="solid"/>
              <a:bevel/>
            </a:ln>
          </a:bottom>
          <a:insideH>
            <a:ln w="12700" cap="flat">
              <a:solidFill>
                <a:srgbClr val="0A85FF"/>
              </a:solidFill>
              <a:prstDash val="solid"/>
              <a:bevel/>
            </a:ln>
          </a:insideH>
          <a:insideV>
            <a:ln w="12700" cap="flat">
              <a:solidFill>
                <a:srgbClr val="0A85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47" autoAdjust="0"/>
  </p:normalViewPr>
  <p:slideViewPr>
    <p:cSldViewPr>
      <p:cViewPr>
        <p:scale>
          <a:sx n="100" d="100"/>
          <a:sy n="100" d="100"/>
        </p:scale>
        <p:origin x="-156" y="-144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56D7BAE-BCEE-49E5-9D0D-209C5C6C2E2B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C940BB4-6943-4083-BDBE-F010B989C1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050925" y="692150"/>
            <a:ext cx="4848225" cy="3463925"/>
          </a:xfrm>
          <a:prstGeom prst="rect">
            <a:avLst/>
          </a:prstGeom>
        </p:spPr>
        <p:txBody>
          <a:bodyPr lIns="92487" tIns="46244" rIns="92487" bIns="46244"/>
          <a:lstStyle/>
          <a:p>
            <a:pPr lvl="0"/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87" tIns="46244" rIns="92487" bIns="4624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433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W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1600" b="1"/>
              <a:t>Body Level One</a:t>
            </a:r>
          </a:p>
          <a:p>
            <a:pPr lvl="1">
              <a:defRPr sz="1800" b="0"/>
            </a:pPr>
            <a:r>
              <a:rPr sz="1600" b="1"/>
              <a:t>Body Level Two</a:t>
            </a:r>
          </a:p>
          <a:p>
            <a:pPr lvl="2">
              <a:defRPr sz="1800" b="0"/>
            </a:pPr>
            <a:r>
              <a:rPr sz="1600" b="1"/>
              <a:t>Body Level Three</a:t>
            </a:r>
          </a:p>
          <a:p>
            <a:pPr lvl="3">
              <a:defRPr sz="1800" b="0"/>
            </a:pPr>
            <a:r>
              <a:rPr sz="1600" b="1"/>
              <a:t>Body Level Four</a:t>
            </a:r>
          </a:p>
          <a:p>
            <a:pPr lvl="4">
              <a:defRPr sz="1800" b="0"/>
            </a:pPr>
            <a:r>
              <a:rPr sz="16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W 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388477" y="6661151"/>
            <a:ext cx="1410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900">
                <a:solidFill>
                  <a:srgbClr val="0A8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 dirty="0">
                <a:solidFill>
                  <a:srgbClr val="0A85FF"/>
                </a:solidFill>
              </a:rPr>
              <a:t>‹#›</a:t>
            </a:r>
          </a:p>
        </p:txBody>
      </p:sp>
      <p:sp>
        <p:nvSpPr>
          <p:cNvPr id="15" name="Shape 15"/>
          <p:cNvSpPr/>
          <p:nvPr/>
        </p:nvSpPr>
        <p:spPr>
          <a:xfrm>
            <a:off x="9388477" y="6661151"/>
            <a:ext cx="14106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900" dirty="0"/>
              <a:t>‹#›</a:t>
            </a:r>
          </a:p>
        </p:txBody>
      </p:sp>
      <p:sp>
        <p:nvSpPr>
          <p:cNvPr id="16" name="Shape 16"/>
          <p:cNvSpPr/>
          <p:nvPr/>
        </p:nvSpPr>
        <p:spPr>
          <a:xfrm>
            <a:off x="2933" y="6215674"/>
            <a:ext cx="9598268" cy="642329"/>
          </a:xfrm>
          <a:prstGeom prst="rect">
            <a:avLst/>
          </a:prstGeom>
          <a:solidFill>
            <a:srgbClr val="55A1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400" b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7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49347" y="6367502"/>
            <a:ext cx="1011344" cy="357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15628" y="6289140"/>
            <a:ext cx="668208" cy="55945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 flipV="1">
            <a:off x="7918077" y="6350859"/>
            <a:ext cx="2" cy="43602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6475" y="-4315"/>
            <a:ext cx="9627676" cy="1003993"/>
          </a:xfrm>
          <a:prstGeom prst="rect">
            <a:avLst/>
          </a:prstGeom>
          <a:solidFill>
            <a:srgbClr val="55A1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400" b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2933" y="6215674"/>
            <a:ext cx="9598268" cy="642329"/>
          </a:xfrm>
          <a:prstGeom prst="rect">
            <a:avLst/>
          </a:prstGeom>
          <a:solidFill>
            <a:srgbClr val="55A1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400" b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4"/>
          <p:cNvSpPr/>
          <p:nvPr/>
        </p:nvSpPr>
        <p:spPr>
          <a:xfrm flipV="1">
            <a:off x="-29411" y="999676"/>
            <a:ext cx="9630611" cy="6799"/>
          </a:xfrm>
          <a:prstGeom prst="line">
            <a:avLst/>
          </a:prstGeom>
          <a:ln w="88900">
            <a:solidFill>
              <a:srgbClr val="468FC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pic>
        <p:nvPicPr>
          <p:cNvPr id="5" name="image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149347" y="6367502"/>
            <a:ext cx="1011344" cy="357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015628" y="6289140"/>
            <a:ext cx="668208" cy="5594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 flipV="1">
            <a:off x="7918077" y="6350859"/>
            <a:ext cx="2" cy="43602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 b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1" y="0"/>
            <a:ext cx="8686800" cy="7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686800" cy="522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 b="0"/>
            </a:pPr>
            <a:r>
              <a:rPr sz="1600" b="1" dirty="0"/>
              <a:t>Body Level One</a:t>
            </a:r>
          </a:p>
          <a:p>
            <a:pPr lvl="1">
              <a:defRPr sz="1800" b="0"/>
            </a:pPr>
            <a:r>
              <a:rPr sz="1600" b="1" dirty="0"/>
              <a:t>Body Level Two</a:t>
            </a:r>
          </a:p>
          <a:p>
            <a:pPr lvl="2">
              <a:defRPr sz="1800" b="0"/>
            </a:pPr>
            <a:r>
              <a:rPr sz="1600" b="1" dirty="0"/>
              <a:t>Body Level Three</a:t>
            </a:r>
          </a:p>
          <a:p>
            <a:pPr lvl="3">
              <a:defRPr sz="1800" b="0"/>
            </a:pPr>
            <a:r>
              <a:rPr sz="1600" b="1" dirty="0"/>
              <a:t>Body Level Four</a:t>
            </a:r>
          </a:p>
          <a:p>
            <a:pPr lvl="4">
              <a:defRPr sz="1800" b="0"/>
            </a:pPr>
            <a:r>
              <a:rPr sz="1600" b="1"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>
        <a:defRPr sz="2400" b="1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179387" indent="-179387">
        <a:spcBef>
          <a:spcPts val="300"/>
        </a:spcBef>
        <a:defRPr sz="1600" b="1">
          <a:latin typeface="Arial"/>
          <a:ea typeface="Arial"/>
          <a:cs typeface="Arial"/>
          <a:sym typeface="Arial"/>
        </a:defRPr>
      </a:lvl1pPr>
      <a:lvl2pPr marL="538162" indent="-179387">
        <a:spcBef>
          <a:spcPts val="300"/>
        </a:spcBef>
        <a:buSzPct val="100000"/>
        <a:buChar char="•"/>
        <a:defRPr sz="1600" b="1">
          <a:latin typeface="Arial"/>
          <a:ea typeface="Arial"/>
          <a:cs typeface="Arial"/>
          <a:sym typeface="Arial"/>
        </a:defRPr>
      </a:lvl2pPr>
      <a:lvl3pPr marL="896937" indent="-179387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3pPr>
      <a:lvl4pPr marL="1255712" indent="-179387">
        <a:spcBef>
          <a:spcPts val="300"/>
        </a:spcBef>
        <a:buSzPct val="100000"/>
        <a:buChar char="•"/>
        <a:defRPr sz="1600" b="1">
          <a:latin typeface="Arial"/>
          <a:ea typeface="Arial"/>
          <a:cs typeface="Arial"/>
          <a:sym typeface="Arial"/>
        </a:defRPr>
      </a:lvl4pPr>
      <a:lvl5pPr marL="1616075" indent="-180975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5pPr>
      <a:lvl6pPr marL="2073275" indent="-180975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6pPr>
      <a:lvl7pPr marL="2530475" indent="-180975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7pPr>
      <a:lvl8pPr marL="2987675" indent="-180975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8pPr>
      <a:lvl9pPr marL="3444875" indent="-180975">
        <a:spcBef>
          <a:spcPts val="300"/>
        </a:spcBef>
        <a:buSzPct val="100000"/>
        <a:buChar char="–"/>
        <a:defRPr sz="1600" b="1">
          <a:latin typeface="Arial"/>
          <a:ea typeface="Arial"/>
          <a:cs typeface="Arial"/>
          <a:sym typeface="Arial"/>
        </a:defRPr>
      </a:lvl9pPr>
    </p:bodyStyle>
    <p:otherStyle>
      <a:lvl1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 b="1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" y="-118484"/>
            <a:ext cx="9601202" cy="271078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25401" y="4859008"/>
            <a:ext cx="9601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Monday Morning Carolina Care Rally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December </a:t>
            </a:r>
            <a:r>
              <a:rPr lang="en-US" sz="2200" dirty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4</a:t>
            </a:r>
            <a:r>
              <a:rPr lang="en-US" sz="2200" dirty="0" smtClean="0">
                <a:solidFill>
                  <a:schemeClr val="bg1"/>
                </a:solidFill>
                <a:ea typeface="Cambria"/>
                <a:cs typeface="Cambria"/>
                <a:sym typeface="Cambria"/>
              </a:rPr>
              <a:t>, 2017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000" dirty="0">
              <a:solidFill>
                <a:schemeClr val="bg1"/>
              </a:solidFill>
              <a:ea typeface="Cambria"/>
              <a:cs typeface="Cambria"/>
              <a:sym typeface="Cambr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022570" y="990600"/>
            <a:ext cx="26224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2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6" name="Shape 26"/>
          <p:cNvSpPr/>
          <p:nvPr/>
        </p:nvSpPr>
        <p:spPr>
          <a:xfrm>
            <a:off x="-2" y="918507"/>
            <a:ext cx="9601202" cy="93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55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00" b="1" dirty="0">
                <a:solidFill>
                  <a:srgbClr val="FFFFFF"/>
                </a:solidFill>
                <a:latin typeface="+mj-lt"/>
              </a:rPr>
              <a:t>Carolina Care</a:t>
            </a:r>
          </a:p>
        </p:txBody>
      </p:sp>
      <p:sp>
        <p:nvSpPr>
          <p:cNvPr id="27" name="Shape 27"/>
          <p:cNvSpPr/>
          <p:nvPr/>
        </p:nvSpPr>
        <p:spPr>
          <a:xfrm>
            <a:off x="0" y="3064256"/>
            <a:ext cx="9601199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200" b="0">
                <a:solidFill>
                  <a:srgbClr val="66688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CTSU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17" y="4447149"/>
            <a:ext cx="2059071" cy="13967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Unit Performance</a:t>
            </a:r>
            <a:endParaRPr sz="27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86800" cy="5226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/>
          </a:p>
          <a:p>
            <a:pPr marL="0" indent="0"/>
            <a:endParaRPr lang="en-US" sz="2400" b="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2400" y="1143000"/>
            <a:ext cx="9296400" cy="522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179387" indent="-179387">
              <a:spcBef>
                <a:spcPts val="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53816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896937" indent="-179387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3pPr>
            <a:lvl4pPr marL="125571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16160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0732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6pPr>
            <a:lvl7pPr marL="25304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7pPr>
            <a:lvl8pPr marL="29876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8pPr>
            <a:lvl9pPr marL="34448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7400" y="1979686"/>
            <a:ext cx="4724400" cy="3125713"/>
          </a:xfrm>
          <a:prstGeom prst="rect">
            <a:avLst/>
          </a:prstGeom>
          <a:noFill/>
          <a:ln w="0" algn="in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sng" strike="noStrike" cap="none" normalizeH="0" baseline="0" dirty="0" smtClean="0">
                <a:ln>
                  <a:noFill/>
                </a:ln>
                <a:solidFill>
                  <a:srgbClr val="330066"/>
                </a:solidFill>
                <a:effectLst/>
                <a:latin typeface="Century Schoolbook" pitchFamily="18" charset="0"/>
                <a:cs typeface="Arial" pitchFamily="34" charset="0"/>
              </a:rPr>
              <a:t>HCAHPS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1" u="sng" strike="noStrike" cap="none" normalizeH="0" baseline="0" dirty="0" smtClean="0">
              <a:ln>
                <a:noFill/>
              </a:ln>
              <a:solidFill>
                <a:srgbClr val="330066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N= </a:t>
            </a:r>
            <a:r>
              <a:rPr lang="en-US" altLang="en-US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48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 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Schoolbook" pitchFamily="18" charset="0"/>
                <a:cs typeface="Arial" pitchFamily="34" charset="0"/>
              </a:rPr>
              <a:t> Score </a:t>
            </a:r>
            <a:r>
              <a:rPr lang="en-US" altLang="en-US" i="1" dirty="0" smtClean="0">
                <a:solidFill>
                  <a:srgbClr val="00B050"/>
                </a:solidFill>
                <a:latin typeface="Century Schoolbook" pitchFamily="18" charset="0"/>
                <a:cs typeface="Arial" pitchFamily="34" charset="0"/>
              </a:rPr>
              <a:t>89.6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u="sng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Press </a:t>
            </a:r>
            <a:r>
              <a:rPr lang="en-US" altLang="en-US" i="1" u="sng" dirty="0" err="1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Ganey</a:t>
            </a:r>
            <a:endParaRPr lang="en-US" altLang="en-US" i="1" u="sng" dirty="0" smtClean="0">
              <a:solidFill>
                <a:srgbClr val="000000"/>
              </a:solidFill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i="1" u="sng" dirty="0">
              <a:solidFill>
                <a:srgbClr val="000000"/>
              </a:solidFill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N=</a:t>
            </a:r>
            <a:r>
              <a:rPr kumimoji="0" lang="en-US" altLang="en-US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49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  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Schoolbook" pitchFamily="18" charset="0"/>
                <a:cs typeface="Arial" pitchFamily="34" charset="0"/>
              </a:rPr>
              <a:t>Score </a:t>
            </a:r>
            <a:r>
              <a:rPr lang="en-US" altLang="en-US" i="1" dirty="0" smtClean="0">
                <a:solidFill>
                  <a:srgbClr val="00B050"/>
                </a:solidFill>
                <a:latin typeface="Century Schoolbook" pitchFamily="18" charset="0"/>
                <a:cs typeface="Arial" pitchFamily="34" charset="0"/>
              </a:rPr>
              <a:t>90.5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0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Unit Performance</a:t>
            </a:r>
            <a:endParaRPr sz="27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86800" cy="5226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/>
          </a:p>
          <a:p>
            <a:pPr marL="0" indent="0"/>
            <a:endParaRPr lang="en-US" sz="2400" b="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2400" y="1143000"/>
            <a:ext cx="9296400" cy="522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179387" indent="-179387">
              <a:spcBef>
                <a:spcPts val="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53816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896937" indent="-179387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3pPr>
            <a:lvl4pPr marL="125571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16160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0732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6pPr>
            <a:lvl7pPr marL="25304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7pPr>
            <a:lvl8pPr marL="29876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8pPr>
            <a:lvl9pPr marL="34448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105400" cy="43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64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Overall Trend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600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3505200" cy="16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029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HCAHPS Trends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315200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855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Unit Highlights/Accomplishments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6858000" cy="5226199"/>
          </a:xfrm>
        </p:spPr>
        <p:txBody>
          <a:bodyPr/>
          <a:lstStyle/>
          <a:p>
            <a:pPr marL="0" indent="0"/>
            <a:endParaRPr lang="en-US" sz="2000" b="0" dirty="0">
              <a:latin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0" dirty="0" smtClean="0">
                <a:latin typeface="+mn-lt"/>
              </a:rPr>
              <a:t>Earlier shift start time to facilitate </a:t>
            </a:r>
            <a:r>
              <a:rPr lang="en-US" sz="2600" b="0" dirty="0" err="1" smtClean="0">
                <a:latin typeface="+mn-lt"/>
              </a:rPr>
              <a:t>interprofessional</a:t>
            </a:r>
            <a:r>
              <a:rPr lang="en-US" sz="2600" b="0" dirty="0" smtClean="0">
                <a:latin typeface="+mn-lt"/>
              </a:rPr>
              <a:t> bedside rounds.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600" b="0" dirty="0" smtClean="0">
                <a:latin typeface="+mn-lt"/>
              </a:rPr>
              <a:t>PI &amp; Quality improvement projects reviewed at monthly service line leaders (</a:t>
            </a:r>
            <a:r>
              <a:rPr lang="en-US" sz="2600" b="0" dirty="0" err="1" smtClean="0">
                <a:latin typeface="+mn-lt"/>
              </a:rPr>
              <a:t>f.k.a</a:t>
            </a:r>
            <a:r>
              <a:rPr lang="en-US" sz="2600" b="0" dirty="0" smtClean="0">
                <a:latin typeface="+mn-lt"/>
              </a:rPr>
              <a:t>. “Triad”) meetings.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600" b="0" dirty="0" smtClean="0">
                <a:latin typeface="+mn-lt"/>
              </a:rPr>
              <a:t>Bi-weekly rounds with EVS; TLC for patient rooms &amp; nurse’s station.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600" b="0" dirty="0" smtClean="0">
                <a:latin typeface="+mn-lt"/>
              </a:rPr>
              <a:t>Celebrate with IP team members. </a:t>
            </a:r>
            <a:br>
              <a:rPr lang="en-US" sz="2600" b="0" dirty="0" smtClean="0">
                <a:latin typeface="+mn-lt"/>
              </a:rPr>
            </a:br>
            <a:endParaRPr lang="en-US" sz="2600" b="0" dirty="0" smtClean="0">
              <a:latin typeface="+mn-lt"/>
            </a:endParaRPr>
          </a:p>
          <a:p>
            <a:pPr marL="514350" indent="-514350">
              <a:buFont typeface="+mj-lt"/>
              <a:buAutoNum type="arabicParenR"/>
            </a:pPr>
            <a:endParaRPr lang="en-US" sz="26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3627120" cy="786384"/>
          </a:xfrm>
          <a:prstGeom prst="rect">
            <a:avLst/>
          </a:prstGeom>
        </p:spPr>
      </p:pic>
      <p:pic>
        <p:nvPicPr>
          <p:cNvPr id="3074" name="Picture 2" descr="C:\Users\TEMP\AppData\Local\Microsoft\Windows\Temporary Internet Files\Content.IE5\27BQJXNQ\407px-XboxBalloon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75" y="4357974"/>
            <a:ext cx="828169" cy="12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MP\AppData\Local\Microsoft\Windows\Temporary Internet Files\Content.IE5\1QB9GQMC\alarm_clock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80" y="1295400"/>
            <a:ext cx="974895" cy="10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Management-ERAS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81800" cy="51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193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Challenges/Brainstorming</a:t>
            </a:r>
            <a:endParaRPr sz="27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86800" cy="5226199"/>
          </a:xfrm>
        </p:spPr>
        <p:txBody>
          <a:bodyPr/>
          <a:lstStyle/>
          <a:p>
            <a:pPr marL="0" indent="0"/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Courtesy of the person who served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Communication with Nurses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Extent felt ready for discharge </a:t>
            </a:r>
            <a:r>
              <a:rPr lang="en-US" sz="2400" b="0" dirty="0" smtClean="0">
                <a:solidFill>
                  <a:srgbClr val="00B0F0"/>
                </a:solidFill>
              </a:rPr>
              <a:t>early mobility 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Response of hospital staff </a:t>
            </a:r>
            <a:r>
              <a:rPr lang="en-US" sz="2400" b="0" dirty="0" smtClean="0">
                <a:solidFill>
                  <a:srgbClr val="00B0F0"/>
                </a:solidFill>
              </a:rPr>
              <a:t>responsiveness project</a:t>
            </a:r>
            <a:endParaRPr lang="en-US" sz="1000" b="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</a:t>
            </a:r>
            <a:r>
              <a:rPr lang="en-US" sz="2400" b="0" dirty="0" smtClean="0"/>
              <a:t>onstruction on surrounding units (3AND, 4AND) </a:t>
            </a:r>
            <a:r>
              <a:rPr lang="en-US" sz="2400" b="0" dirty="0" smtClean="0">
                <a:solidFill>
                  <a:srgbClr val="00B0F0"/>
                </a:solidFill>
              </a:rPr>
              <a:t>construction noise reduction/management EWO</a:t>
            </a:r>
          </a:p>
          <a:p>
            <a:pPr marL="0" indent="0"/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0" indent="0"/>
            <a:endParaRPr lang="en-US" sz="2000" b="0" dirty="0" smtClean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52400" y="1143000"/>
            <a:ext cx="9296400" cy="522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179387" indent="-179387">
              <a:spcBef>
                <a:spcPts val="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  <a:lvl2pPr marL="53816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2pPr>
            <a:lvl3pPr marL="896937" indent="-179387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3pPr>
            <a:lvl4pPr marL="1255712" indent="-179387">
              <a:spcBef>
                <a:spcPts val="300"/>
              </a:spcBef>
              <a:buSzPct val="100000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16160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0732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6pPr>
            <a:lvl7pPr marL="25304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7pPr>
            <a:lvl8pPr marL="29876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8pPr>
            <a:lvl9pPr marL="3444875" indent="-180975">
              <a:spcBef>
                <a:spcPts val="300"/>
              </a:spcBef>
              <a:buSzPct val="100000"/>
              <a:buChar char="–"/>
              <a:defRPr sz="1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0" dirty="0" smtClea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26" name="Picture 2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142999" cy="12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MP\AppData\Local\Microsoft\Windows\Temporary Internet Files\Content.IE5\ESQ17EL7\construction-co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1377086" cy="13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MP\AppData\Local\Microsoft\Windows\Temporary Internet Files\Content.IE5\LMA9CIQ3\construction-ki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92600"/>
            <a:ext cx="1633479" cy="17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46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+mj-lt"/>
              </a:rPr>
              <a:t>Questions?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32679"/>
            <a:ext cx="3809999" cy="3325120"/>
          </a:xfrm>
        </p:spPr>
        <p:txBody>
          <a:bodyPr/>
          <a:lstStyle/>
          <a:p>
            <a:pPr marL="0" indent="0" algn="ctr"/>
            <a:r>
              <a:rPr lang="en-US" sz="4400" dirty="0" smtClean="0">
                <a:solidFill>
                  <a:srgbClr val="469DD3"/>
                </a:solidFill>
                <a:latin typeface="+mn-lt"/>
              </a:rPr>
              <a:t>Thank you for your help in improving patient experience!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32679"/>
            <a:ext cx="3962400" cy="26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3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A85FF"/>
        </a:solidFill>
        <a:ln w="25400" cap="flat">
          <a:solidFill>
            <a:srgbClr val="364D6E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64D6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64D6E"/>
      </a:accent1>
      <a:accent2>
        <a:srgbClr val="6F8DB9"/>
      </a:accent2>
      <a:accent3>
        <a:srgbClr val="9DB1CF"/>
      </a:accent3>
      <a:accent4>
        <a:srgbClr val="C3CFE1"/>
      </a:accent4>
      <a:accent5>
        <a:srgbClr val="DFE5EF"/>
      </a:accent5>
      <a:accent6>
        <a:srgbClr val="FFFF6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A85FF"/>
        </a:solidFill>
        <a:ln w="25400" cap="flat">
          <a:solidFill>
            <a:srgbClr val="364D6E"/>
          </a:solidFill>
          <a:prstDash val="solid"/>
          <a:bevel/>
        </a:ln>
        <a:effectLst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64D6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33784</TotalTime>
  <Words>137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Unit Performance</vt:lpstr>
      <vt:lpstr>Unit Performance</vt:lpstr>
      <vt:lpstr>PG Overall Trend</vt:lpstr>
      <vt:lpstr>HCAHPS Trends</vt:lpstr>
      <vt:lpstr>Unit Highlights/Accomplishments</vt:lpstr>
      <vt:lpstr>Pain Management-ERAS</vt:lpstr>
      <vt:lpstr>Challenges/Brainstorming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Beaver</dc:creator>
  <cp:lastModifiedBy>UNC Health Care</cp:lastModifiedBy>
  <cp:revision>158</cp:revision>
  <cp:lastPrinted>2015-09-30T20:01:40Z</cp:lastPrinted>
  <dcterms:modified xsi:type="dcterms:W3CDTF">2017-12-03T23:00:34Z</dcterms:modified>
</cp:coreProperties>
</file>